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9144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DE87834-9A4A-B243-3092-3F9578CE56EF}" name="Thunberg, Molly" initials="TM" userId="S::Molly.L.Thunberg@des.nh.gov::2e815894-7fe4-4947-b42d-1d0094c404c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2C73"/>
    <a:srgbClr val="0D553F"/>
    <a:srgbClr val="F2F4F8"/>
    <a:srgbClr val="FF0031"/>
    <a:srgbClr val="164484"/>
    <a:srgbClr val="3B5486"/>
    <a:srgbClr val="0050B4"/>
    <a:srgbClr val="00CC2C"/>
    <a:srgbClr val="FFF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96357" autoAdjust="0"/>
  </p:normalViewPr>
  <p:slideViewPr>
    <p:cSldViewPr snapToGrid="0">
      <p:cViewPr varScale="1">
        <p:scale>
          <a:sx n="80" d="100"/>
          <a:sy n="80" d="100"/>
        </p:scale>
        <p:origin x="235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65D09-C4FA-47B4-9B00-D1FE933C2F0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D49E9-1F76-49E7-B7E5-0C1762D8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76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8F6F8-F6FC-4EC0-AC30-F1406E8325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1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6484"/>
            <a:ext cx="77724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1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4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86834"/>
            <a:ext cx="1971675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86834"/>
            <a:ext cx="5800725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3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7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279653"/>
            <a:ext cx="7886700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6119286"/>
            <a:ext cx="788670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2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34167"/>
            <a:ext cx="38862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34167"/>
            <a:ext cx="38862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1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6836"/>
            <a:ext cx="78867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340100"/>
            <a:ext cx="3868340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241551"/>
            <a:ext cx="3887391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340100"/>
            <a:ext cx="388739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5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2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4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6569"/>
            <a:ext cx="4629150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7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316569"/>
            <a:ext cx="4629150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3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DE22-2B23-4223-A9D1-588DC3D7EE1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94C3A-6A17-4F10-9E0B-65C9168E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6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C2F607-94C1-DA51-D6A3-492B32E7BF4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574196" y="0"/>
            <a:ext cx="574196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1FB8A7-070A-40CF-C94B-56BA77BD265F}"/>
              </a:ext>
            </a:extLst>
          </p:cNvPr>
          <p:cNvSpPr txBox="1"/>
          <p:nvPr/>
        </p:nvSpPr>
        <p:spPr>
          <a:xfrm>
            <a:off x="0" y="118781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TEMPORARY CONSTRUCTION SIGN FOR </a:t>
            </a:r>
          </a:p>
          <a:p>
            <a:pPr algn="ctr"/>
            <a:r>
              <a:rPr lang="en-US" sz="2400" dirty="0">
                <a:solidFill>
                  <a:srgbClr val="006600"/>
                </a:solidFill>
              </a:rPr>
              <a:t>RURAL DEVELOPMENT </a:t>
            </a:r>
            <a:r>
              <a:rPr lang="en-US" sz="2400" dirty="0"/>
              <a:t>PROJECTS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0C7BEF-FC8C-0F55-5DFE-3524D4D83077}"/>
              </a:ext>
            </a:extLst>
          </p:cNvPr>
          <p:cNvSpPr txBox="1"/>
          <p:nvPr/>
        </p:nvSpPr>
        <p:spPr>
          <a:xfrm>
            <a:off x="1071563" y="2884054"/>
            <a:ext cx="7000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A6018BB-5E24-9D02-83BD-4A3F3A2CC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283097"/>
              </p:ext>
            </p:extLst>
          </p:nvPr>
        </p:nvGraphicFramePr>
        <p:xfrm>
          <a:off x="1365572" y="3284164"/>
          <a:ext cx="4135116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116">
                  <a:extLst>
                    <a:ext uri="{9D8B030D-6E8A-4147-A177-3AD203B41FA5}">
                      <a16:colId xmlns:a16="http://schemas.microsoft.com/office/drawing/2014/main" val="199213387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Sponsor/Developer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83937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Officials or Sponsor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84209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 or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7952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(second line)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3999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5732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(second line)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73999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56306E9-CE1D-9006-2E92-C72EB45615C4}"/>
              </a:ext>
            </a:extLst>
          </p:cNvPr>
          <p:cNvSpPr txBox="1"/>
          <p:nvPr/>
        </p:nvSpPr>
        <p:spPr>
          <a:xfrm>
            <a:off x="1071563" y="5274833"/>
            <a:ext cx="44291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1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Financed by United States Department of Agriculture (USDA) Rural Development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the New Hampshire Department of Environmental Services</a:t>
            </a:r>
          </a:p>
          <a:p>
            <a:pPr algn="l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USDA is an equal opportunity provider, employer and lender.</a:t>
            </a:r>
          </a:p>
        </p:txBody>
      </p:sp>
      <p:pic>
        <p:nvPicPr>
          <p:cNvPr id="23" name="Picture 22" descr="United States Department of Agriculture Logo">
            <a:extLst>
              <a:ext uri="{FF2B5EF4-FFF2-40B4-BE49-F238E27FC236}">
                <a16:creationId xmlns:a16="http://schemas.microsoft.com/office/drawing/2014/main" id="{B093D26C-DC28-21F1-A2A1-90448E0A664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187" y="3284164"/>
            <a:ext cx="1038936" cy="73625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C308B53-0C27-6A93-8CDC-227139595AF4}"/>
              </a:ext>
            </a:extLst>
          </p:cNvPr>
          <p:cNvSpPr txBox="1"/>
          <p:nvPr/>
        </p:nvSpPr>
        <p:spPr>
          <a:xfrm>
            <a:off x="6838123" y="3327921"/>
            <a:ext cx="12343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United States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Department of Agriculture</a:t>
            </a:r>
          </a:p>
        </p:txBody>
      </p:sp>
      <p:pic>
        <p:nvPicPr>
          <p:cNvPr id="3181" name="Picture 3180" descr="Environmental Protection Agency Logo">
            <a:extLst>
              <a:ext uri="{FF2B5EF4-FFF2-40B4-BE49-F238E27FC236}">
                <a16:creationId xmlns:a16="http://schemas.microsoft.com/office/drawing/2014/main" id="{FD6CE14F-7B37-95B7-D8D9-7871374766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294" y="4408116"/>
            <a:ext cx="751595" cy="751595"/>
          </a:xfrm>
          <a:prstGeom prst="rect">
            <a:avLst/>
          </a:prstGeom>
        </p:spPr>
      </p:pic>
      <p:pic>
        <p:nvPicPr>
          <p:cNvPr id="3184" name="Picture 3183" descr="New Hampshire Department of Environmental Services Logo">
            <a:extLst>
              <a:ext uri="{FF2B5EF4-FFF2-40B4-BE49-F238E27FC236}">
                <a16:creationId xmlns:a16="http://schemas.microsoft.com/office/drawing/2014/main" id="{461EBB7C-1F07-7920-ED7B-22648616D5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655" y="4371463"/>
            <a:ext cx="1435782" cy="772004"/>
          </a:xfrm>
          <a:prstGeom prst="rect">
            <a:avLst/>
          </a:prstGeom>
        </p:spPr>
      </p:pic>
      <p:graphicFrame>
        <p:nvGraphicFramePr>
          <p:cNvPr id="22" name="Table 22">
            <a:extLst>
              <a:ext uri="{FF2B5EF4-FFF2-40B4-BE49-F238E27FC236}">
                <a16:creationId xmlns:a16="http://schemas.microsoft.com/office/drawing/2014/main" id="{4D57D927-1994-E47F-F8EB-CC1452DF2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50530"/>
              </p:ext>
            </p:extLst>
          </p:nvPr>
        </p:nvGraphicFramePr>
        <p:xfrm>
          <a:off x="5500688" y="5790935"/>
          <a:ext cx="2571749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1749">
                  <a:extLst>
                    <a:ext uri="{9D8B030D-6E8A-4147-A177-3AD203B41FA5}">
                      <a16:colId xmlns:a16="http://schemas.microsoft.com/office/drawing/2014/main" val="65736379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Joe Biden, President of the United States</a:t>
                      </a:r>
                    </a:p>
                  </a:txBody>
                  <a:tcPr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65002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Vilsack, USDA Secretary of Agriculture</a:t>
                      </a:r>
                    </a:p>
                  </a:txBody>
                  <a:tcPr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9964504"/>
                  </a:ext>
                </a:extLst>
              </a:tr>
            </a:tbl>
          </a:graphicData>
        </a:graphic>
      </p:graphicFrame>
      <p:cxnSp>
        <p:nvCxnSpPr>
          <p:cNvPr id="3185" name="Straight Connector 3184">
            <a:extLst>
              <a:ext uri="{FF2B5EF4-FFF2-40B4-BE49-F238E27FC236}">
                <a16:creationId xmlns:a16="http://schemas.microsoft.com/office/drawing/2014/main" id="{092B44B6-EAF4-3011-3EF8-AD18E7E97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63987" y="2481211"/>
            <a:ext cx="741238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6" name="TextBox 3185" descr="96 inches long">
            <a:extLst>
              <a:ext uri="{FF2B5EF4-FFF2-40B4-BE49-F238E27FC236}">
                <a16:creationId xmlns:a16="http://schemas.microsoft.com/office/drawing/2014/main" id="{BBDE5B4F-EDA3-A73F-85B1-FA95A884CF7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293767" y="2318547"/>
            <a:ext cx="556470" cy="2077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50" dirty="0"/>
              <a:t>96 in.</a:t>
            </a:r>
          </a:p>
        </p:txBody>
      </p:sp>
      <p:cxnSp>
        <p:nvCxnSpPr>
          <p:cNvPr id="3189" name="Straight Connector 3188">
            <a:extLst>
              <a:ext uri="{FF2B5EF4-FFF2-40B4-BE49-F238E27FC236}">
                <a16:creationId xmlns:a16="http://schemas.microsoft.com/office/drawing/2014/main" id="{13C2D447-DF79-563E-3AFD-E7AC011F7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8454008" y="2655445"/>
            <a:ext cx="0" cy="383007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0" name="TextBox 3189" descr="48 inches tall">
            <a:extLst>
              <a:ext uri="{FF2B5EF4-FFF2-40B4-BE49-F238E27FC236}">
                <a16:creationId xmlns:a16="http://schemas.microsoft.com/office/drawing/2014/main" id="{ACB83B23-91AB-3DFD-597D-14DD6681FE00}"/>
              </a:ext>
            </a:extLst>
          </p:cNvPr>
          <p:cNvSpPr txBox="1"/>
          <p:nvPr/>
        </p:nvSpPr>
        <p:spPr>
          <a:xfrm rot="16200000">
            <a:off x="8368987" y="4468125"/>
            <a:ext cx="40107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48 in.</a:t>
            </a:r>
          </a:p>
        </p:txBody>
      </p:sp>
      <p:sp>
        <p:nvSpPr>
          <p:cNvPr id="3194" name="TextBox 3193">
            <a:extLst>
              <a:ext uri="{FF2B5EF4-FFF2-40B4-BE49-F238E27FC236}">
                <a16:creationId xmlns:a16="http://schemas.microsoft.com/office/drawing/2014/main" id="{A126665A-1873-B529-8494-81E89FA6D915}"/>
              </a:ext>
            </a:extLst>
          </p:cNvPr>
          <p:cNvSpPr txBox="1"/>
          <p:nvPr/>
        </p:nvSpPr>
        <p:spPr>
          <a:xfrm>
            <a:off x="863328" y="6555963"/>
            <a:ext cx="7590679" cy="773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Miter edge at all corners</a:t>
            </a:r>
          </a:p>
          <a:p>
            <a:r>
              <a:rPr lang="en-US" sz="900" dirty="0"/>
              <a:t>Left border is determined using longest line centered on the sign providing equal borders.</a:t>
            </a:r>
          </a:p>
          <a:p>
            <a:r>
              <a:rPr lang="en-US" sz="900" dirty="0"/>
              <a:t>¾” High density overlay plywood signboard or other approved material suitable for signs.</a:t>
            </a:r>
          </a:p>
          <a:p>
            <a:r>
              <a:rPr lang="en-US" sz="900" dirty="0"/>
              <a:t>Recommended fonts: </a:t>
            </a:r>
            <a:r>
              <a:rPr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Helvetica</a:t>
            </a:r>
            <a:r>
              <a:rPr lang="en-US" sz="900" dirty="0"/>
              <a:t>,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sz="900" dirty="0"/>
              <a:t>, or Myriad Pro</a:t>
            </a:r>
          </a:p>
          <a:p>
            <a:endParaRPr lang="en-US" sz="825" dirty="0"/>
          </a:p>
        </p:txBody>
      </p:sp>
      <p:sp>
        <p:nvSpPr>
          <p:cNvPr id="3179" name="TextBox 3178">
            <a:extLst>
              <a:ext uri="{FF2B5EF4-FFF2-40B4-BE49-F238E27FC236}">
                <a16:creationId xmlns:a16="http://schemas.microsoft.com/office/drawing/2014/main" id="{A593CB42-1DD0-C3C6-AD75-60B71FAD7717}"/>
              </a:ext>
            </a:extLst>
          </p:cNvPr>
          <p:cNvSpPr txBox="1"/>
          <p:nvPr/>
        </p:nvSpPr>
        <p:spPr>
          <a:xfrm>
            <a:off x="0" y="8947792"/>
            <a:ext cx="878767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dirty="0"/>
              <a:t>Updated </a:t>
            </a:r>
            <a:fld id="{626608C0-1B86-49A7-AA20-9FE5C4234284}" type="datetime1">
              <a:rPr lang="en-US" sz="675"/>
              <a:t>6/26/2023</a:t>
            </a:fld>
            <a:endParaRPr lang="en-US" sz="675" dirty="0"/>
          </a:p>
        </p:txBody>
      </p:sp>
      <p:grpSp>
        <p:nvGrpSpPr>
          <p:cNvPr id="8" name="Group 110">
            <a:extLst>
              <a:ext uri="{FF2B5EF4-FFF2-40B4-BE49-F238E27FC236}">
                <a16:creationId xmlns:a16="http://schemas.microsoft.com/office/drawing/2014/main" id="{7F22D0BB-B0DF-1BA0-61C7-4111D5D10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865809" y="2655445"/>
            <a:ext cx="7412382" cy="3833111"/>
            <a:chOff x="1885" y="2201"/>
            <a:chExt cx="12206" cy="6312"/>
          </a:xfrm>
        </p:grpSpPr>
        <p:sp>
          <p:nvSpPr>
            <p:cNvPr id="115" name="Freeform 111">
              <a:extLst>
                <a:ext uri="{FF2B5EF4-FFF2-40B4-BE49-F238E27FC236}">
                  <a16:creationId xmlns:a16="http://schemas.microsoft.com/office/drawing/2014/main" id="{B5971758-D7D5-0CB5-A02C-AFC812F5C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5" y="2201"/>
              <a:ext cx="12206" cy="6312"/>
            </a:xfrm>
            <a:custGeom>
              <a:avLst/>
              <a:gdLst>
                <a:gd name="T0" fmla="+- 0 1885 1885"/>
                <a:gd name="T1" fmla="*/ T0 w 12206"/>
                <a:gd name="T2" fmla="+- 0 8513 2201"/>
                <a:gd name="T3" fmla="*/ 8513 h 6312"/>
                <a:gd name="T4" fmla="+- 0 14091 1885"/>
                <a:gd name="T5" fmla="*/ T4 w 12206"/>
                <a:gd name="T6" fmla="+- 0 8513 2201"/>
                <a:gd name="T7" fmla="*/ 8513 h 6312"/>
                <a:gd name="T8" fmla="+- 0 14091 1885"/>
                <a:gd name="T9" fmla="*/ T8 w 12206"/>
                <a:gd name="T10" fmla="+- 0 2201 2201"/>
                <a:gd name="T11" fmla="*/ 2201 h 6312"/>
                <a:gd name="T12" fmla="+- 0 1885 1885"/>
                <a:gd name="T13" fmla="*/ T12 w 12206"/>
                <a:gd name="T14" fmla="+- 0 2201 2201"/>
                <a:gd name="T15" fmla="*/ 2201 h 6312"/>
                <a:gd name="T16" fmla="+- 0 1885 1885"/>
                <a:gd name="T17" fmla="*/ T16 w 12206"/>
                <a:gd name="T18" fmla="+- 0 8513 2201"/>
                <a:gd name="T19" fmla="*/ 8513 h 63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2206" h="6312">
                  <a:moveTo>
                    <a:pt x="0" y="6312"/>
                  </a:moveTo>
                  <a:lnTo>
                    <a:pt x="12206" y="6312"/>
                  </a:lnTo>
                  <a:lnTo>
                    <a:pt x="12206" y="0"/>
                  </a:lnTo>
                  <a:lnTo>
                    <a:pt x="0" y="0"/>
                  </a:lnTo>
                  <a:lnTo>
                    <a:pt x="0" y="6312"/>
                  </a:lnTo>
                  <a:close/>
                </a:path>
              </a:pathLst>
            </a:custGeom>
            <a:noFill/>
            <a:ln w="28575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2672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F37F9155-7EC1-F144-02A6-1FA03E8F5B3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7197" y="437193"/>
            <a:ext cx="8158287" cy="5078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COLORS</a:t>
            </a:r>
          </a:p>
        </p:txBody>
      </p:sp>
      <p:sp>
        <p:nvSpPr>
          <p:cNvPr id="11" name="Freeform: Shape 18" descr="Water Supply Improvement Banner">
            <a:extLst>
              <a:ext uri="{FF2B5EF4-FFF2-40B4-BE49-F238E27FC236}">
                <a16:creationId xmlns:a16="http://schemas.microsoft.com/office/drawing/2014/main" id="{96EABAD0-2A5F-386F-62C7-75C870CCDA74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440538" y="1330872"/>
            <a:ext cx="2469356" cy="259556"/>
          </a:xfrm>
          <a:custGeom>
            <a:avLst/>
            <a:gdLst>
              <a:gd name="T0" fmla="*/ 1859307 w 4702715"/>
              <a:gd name="T1" fmla="*/ 0 h 480098"/>
              <a:gd name="T2" fmla="*/ 0 w 4702715"/>
              <a:gd name="T3" fmla="*/ 0 h 480098"/>
              <a:gd name="T4" fmla="*/ 167637 w 4702715"/>
              <a:gd name="T5" fmla="*/ 172849 h 480098"/>
              <a:gd name="T6" fmla="*/ 0 w 4702715"/>
              <a:gd name="T7" fmla="*/ 345697 h 480098"/>
              <a:gd name="T8" fmla="*/ 1431745 w 4702715"/>
              <a:gd name="T9" fmla="*/ 345697 h 480098"/>
              <a:gd name="T10" fmla="*/ 1432533 w 4702715"/>
              <a:gd name="T11" fmla="*/ 346510 h 480098"/>
              <a:gd name="T12" fmla="*/ 3291840 w 4702715"/>
              <a:gd name="T13" fmla="*/ 346510 h 480098"/>
              <a:gd name="T14" fmla="*/ 3124203 w 4702715"/>
              <a:gd name="T15" fmla="*/ 173661 h 480098"/>
              <a:gd name="T16" fmla="*/ 3291840 w 4702715"/>
              <a:gd name="T17" fmla="*/ 813 h 480098"/>
              <a:gd name="T18" fmla="*/ 1860095 w 4702715"/>
              <a:gd name="T19" fmla="*/ 813 h 4800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702715"/>
              <a:gd name="T31" fmla="*/ 0 h 480098"/>
              <a:gd name="T32" fmla="*/ 4702715 w 4702715"/>
              <a:gd name="T33" fmla="*/ 480098 h 48009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702715" h="480098">
                <a:moveTo>
                  <a:pt x="2656201" y="0"/>
                </a:moveTo>
                <a:lnTo>
                  <a:pt x="0" y="0"/>
                </a:lnTo>
                <a:lnTo>
                  <a:pt x="239486" y="239486"/>
                </a:lnTo>
                <a:lnTo>
                  <a:pt x="0" y="478972"/>
                </a:lnTo>
                <a:lnTo>
                  <a:pt x="2045388" y="478972"/>
                </a:lnTo>
                <a:lnTo>
                  <a:pt x="2046514" y="480098"/>
                </a:lnTo>
                <a:lnTo>
                  <a:pt x="4702715" y="480098"/>
                </a:lnTo>
                <a:lnTo>
                  <a:pt x="4463229" y="240612"/>
                </a:lnTo>
                <a:lnTo>
                  <a:pt x="4702715" y="1126"/>
                </a:lnTo>
                <a:lnTo>
                  <a:pt x="2657327" y="1126"/>
                </a:lnTo>
                <a:lnTo>
                  <a:pt x="2656201" y="0"/>
                </a:lnTo>
                <a:close/>
              </a:path>
            </a:pathLst>
          </a:custGeom>
          <a:solidFill>
            <a:srgbClr val="FFFF41"/>
          </a:solidFill>
          <a:ln w="12700">
            <a:solidFill>
              <a:srgbClr val="164484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16448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SUPPLY IMPROVEMENT</a:t>
            </a:r>
            <a:endParaRPr lang="en-US" altLang="en-US" b="1" dirty="0">
              <a:solidFill>
                <a:srgbClr val="164484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0AE6CD93-29B8-EE51-8932-906A958D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" y="1642107"/>
            <a:ext cx="108106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Banner outline is blue</a:t>
            </a:r>
            <a:endParaRPr lang="en-US" altLang="en-US" sz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 is blue</a:t>
            </a:r>
            <a:endParaRPr lang="en-US" altLang="en-US" sz="13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4411C7-1E9D-C833-C8B4-4ED72B35B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466386" y="1570902"/>
            <a:ext cx="136684" cy="137160"/>
          </a:xfrm>
          <a:prstGeom prst="rect">
            <a:avLst/>
          </a:prstGeom>
          <a:solidFill>
            <a:srgbClr val="FFF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4F8AE9-7940-A962-2AFD-B5B43ED55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469002" y="1791751"/>
            <a:ext cx="136922" cy="136922"/>
          </a:xfrm>
          <a:prstGeom prst="rect">
            <a:avLst/>
          </a:prstGeom>
          <a:solidFill>
            <a:srgbClr val="164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5AEF53C-3678-67F0-B0D4-5E1BFA40D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60420"/>
              </p:ext>
            </p:extLst>
          </p:nvPr>
        </p:nvGraphicFramePr>
        <p:xfrm>
          <a:off x="3682146" y="1330872"/>
          <a:ext cx="4854893" cy="617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036">
                  <a:extLst>
                    <a:ext uri="{9D8B030D-6E8A-4147-A177-3AD203B41FA5}">
                      <a16:colId xmlns:a16="http://schemas.microsoft.com/office/drawing/2014/main" val="2278242962"/>
                    </a:ext>
                  </a:extLst>
                </a:gridCol>
                <a:gridCol w="1267301">
                  <a:extLst>
                    <a:ext uri="{9D8B030D-6E8A-4147-A177-3AD203B41FA5}">
                      <a16:colId xmlns:a16="http://schemas.microsoft.com/office/drawing/2014/main" val="2285590644"/>
                    </a:ext>
                  </a:extLst>
                </a:gridCol>
                <a:gridCol w="1267778">
                  <a:extLst>
                    <a:ext uri="{9D8B030D-6E8A-4147-A177-3AD203B41FA5}">
                      <a16:colId xmlns:a16="http://schemas.microsoft.com/office/drawing/2014/main" val="1525951898"/>
                    </a:ext>
                  </a:extLst>
                </a:gridCol>
                <a:gridCol w="1267778">
                  <a:extLst>
                    <a:ext uri="{9D8B030D-6E8A-4147-A177-3AD203B41FA5}">
                      <a16:colId xmlns:a16="http://schemas.microsoft.com/office/drawing/2014/main" val="621639908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Color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CMYK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RGB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HEX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142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Yellow</a:t>
                      </a:r>
                      <a:endParaRPr lang="en-US" sz="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0, 0, 75, 0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255 / 255 / 65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#FFFF41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1102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Blue</a:t>
                      </a:r>
                      <a:endParaRPr lang="en-US" sz="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83, 48, 0, 48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22 / 68 / 132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#164484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55767"/>
                  </a:ext>
                </a:extLst>
              </a:tr>
            </a:tbl>
          </a:graphicData>
        </a:graphic>
      </p:graphicFrame>
      <p:pic>
        <p:nvPicPr>
          <p:cNvPr id="1027" name="Picture 17" descr="United States Department of Agriculture Logo">
            <a:extLst>
              <a:ext uri="{FF2B5EF4-FFF2-40B4-BE49-F238E27FC236}">
                <a16:creationId xmlns:a16="http://schemas.microsoft.com/office/drawing/2014/main" id="{6FCB320F-AEE6-4612-D08B-385D40057F8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" y="2326450"/>
            <a:ext cx="6477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F9779AF-E93A-79F7-69CA-8563E7291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490139" y="2586774"/>
            <a:ext cx="136922" cy="136922"/>
          </a:xfrm>
          <a:prstGeom prst="rect">
            <a:avLst/>
          </a:prstGeom>
          <a:solidFill>
            <a:srgbClr val="0D5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21D7D1-954E-E24B-4552-A3429899AD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493938" y="2782960"/>
            <a:ext cx="136922" cy="136922"/>
          </a:xfrm>
          <a:prstGeom prst="rect">
            <a:avLst/>
          </a:prstGeom>
          <a:solidFill>
            <a:srgbClr val="002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0D7C9B-EFCE-6719-0889-4182B6050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flipV="1">
            <a:off x="3493938" y="2987893"/>
            <a:ext cx="136922" cy="14049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D254CE0-8C89-F53E-4B3C-2C331FD08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06642"/>
              </p:ext>
            </p:extLst>
          </p:nvPr>
        </p:nvGraphicFramePr>
        <p:xfrm>
          <a:off x="3709698" y="2340551"/>
          <a:ext cx="4854893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036">
                  <a:extLst>
                    <a:ext uri="{9D8B030D-6E8A-4147-A177-3AD203B41FA5}">
                      <a16:colId xmlns:a16="http://schemas.microsoft.com/office/drawing/2014/main" val="4264156430"/>
                    </a:ext>
                  </a:extLst>
                </a:gridCol>
                <a:gridCol w="1267301">
                  <a:extLst>
                    <a:ext uri="{9D8B030D-6E8A-4147-A177-3AD203B41FA5}">
                      <a16:colId xmlns:a16="http://schemas.microsoft.com/office/drawing/2014/main" val="3293729431"/>
                    </a:ext>
                  </a:extLst>
                </a:gridCol>
                <a:gridCol w="1267778">
                  <a:extLst>
                    <a:ext uri="{9D8B030D-6E8A-4147-A177-3AD203B41FA5}">
                      <a16:colId xmlns:a16="http://schemas.microsoft.com/office/drawing/2014/main" val="751626275"/>
                    </a:ext>
                  </a:extLst>
                </a:gridCol>
                <a:gridCol w="1267778">
                  <a:extLst>
                    <a:ext uri="{9D8B030D-6E8A-4147-A177-3AD203B41FA5}">
                      <a16:colId xmlns:a16="http://schemas.microsoft.com/office/drawing/2014/main" val="252286081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Color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CMYK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RGB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HEX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46204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83, 48, 0, 48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/ 68 / 132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#164484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71563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0, 100, 81, 0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255 / 0 / 49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#FF0031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78172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 Text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100, 0, 100, 60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/ 102 / 0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#006600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31324"/>
                  </a:ext>
                </a:extLst>
              </a:tr>
            </a:tbl>
          </a:graphicData>
        </a:graphic>
      </p:graphicFrame>
      <p:pic>
        <p:nvPicPr>
          <p:cNvPr id="4112" name="Picture 29" descr="Environmental Protection Agency Logo">
            <a:extLst>
              <a:ext uri="{FF2B5EF4-FFF2-40B4-BE49-F238E27FC236}">
                <a16:creationId xmlns:a16="http://schemas.microsoft.com/office/drawing/2014/main" id="{25B8E01A-D54A-5D54-1951-BAE77C6ED3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6" y="3436448"/>
            <a:ext cx="565785" cy="6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AF0FC15-228F-5CFF-2BE2-72D65BAAA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466386" y="3676119"/>
            <a:ext cx="136922" cy="136922"/>
          </a:xfrm>
          <a:prstGeom prst="rect">
            <a:avLst/>
          </a:prstGeom>
          <a:solidFill>
            <a:srgbClr val="37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A78DCD-8CA0-0EA3-4544-489DB5E3AD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466385" y="3881052"/>
            <a:ext cx="136922" cy="136922"/>
          </a:xfrm>
          <a:prstGeom prst="rect">
            <a:avLst/>
          </a:prstGeom>
          <a:solidFill>
            <a:srgbClr val="005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2F9049-9188-D0A1-413C-36C50AC93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flipV="1">
            <a:off x="3466385" y="4085985"/>
            <a:ext cx="136922" cy="140494"/>
          </a:xfrm>
          <a:prstGeom prst="rect">
            <a:avLst/>
          </a:prstGeom>
          <a:solidFill>
            <a:srgbClr val="00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9D36DE1-53C7-06EA-C990-640DEF5B2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45864"/>
              </p:ext>
            </p:extLst>
          </p:nvPr>
        </p:nvGraphicFramePr>
        <p:xfrm>
          <a:off x="3682145" y="3438643"/>
          <a:ext cx="4854893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036">
                  <a:extLst>
                    <a:ext uri="{9D8B030D-6E8A-4147-A177-3AD203B41FA5}">
                      <a16:colId xmlns:a16="http://schemas.microsoft.com/office/drawing/2014/main" val="4264156430"/>
                    </a:ext>
                  </a:extLst>
                </a:gridCol>
                <a:gridCol w="1267301">
                  <a:extLst>
                    <a:ext uri="{9D8B030D-6E8A-4147-A177-3AD203B41FA5}">
                      <a16:colId xmlns:a16="http://schemas.microsoft.com/office/drawing/2014/main" val="3293729431"/>
                    </a:ext>
                  </a:extLst>
                </a:gridCol>
                <a:gridCol w="1267778">
                  <a:extLst>
                    <a:ext uri="{9D8B030D-6E8A-4147-A177-3AD203B41FA5}">
                      <a16:colId xmlns:a16="http://schemas.microsoft.com/office/drawing/2014/main" val="751626275"/>
                    </a:ext>
                  </a:extLst>
                </a:gridCol>
                <a:gridCol w="1267778">
                  <a:extLst>
                    <a:ext uri="{9D8B030D-6E8A-4147-A177-3AD203B41FA5}">
                      <a16:colId xmlns:a16="http://schemas.microsoft.com/office/drawing/2014/main" val="252286081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Color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CMYK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RGB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HEX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46204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Blue</a:t>
                      </a:r>
                      <a:endParaRPr lang="en-US" sz="8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78, 40, 0, 0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55 / 153 / 255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#3799FF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71563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Blue, text and water</a:t>
                      </a:r>
                      <a:endParaRPr lang="en-US" sz="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100, 56, 0, 29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 / 80 / 180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#0050B4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78172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Green</a:t>
                      </a:r>
                      <a:endParaRPr lang="en-US" sz="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100, 0, 78, 20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 / 204 / 44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#00CC2C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31324"/>
                  </a:ext>
                </a:extLst>
              </a:tr>
            </a:tbl>
          </a:graphicData>
        </a:graphic>
      </p:graphicFrame>
      <p:pic>
        <p:nvPicPr>
          <p:cNvPr id="4116" name="Picture 36" descr="New Hampshire Department of Environmental Services Logo">
            <a:extLst>
              <a:ext uri="{FF2B5EF4-FFF2-40B4-BE49-F238E27FC236}">
                <a16:creationId xmlns:a16="http://schemas.microsoft.com/office/drawing/2014/main" id="{F3B909A1-6A11-6E47-5C71-407AE32163A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6" y="4551311"/>
            <a:ext cx="1153001" cy="6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508BEB2-CBE0-6B57-770B-C0DE8C43C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466147" y="4791341"/>
            <a:ext cx="136922" cy="136922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09BB967-3BA9-9E0C-0AC8-52F57CC6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466385" y="4999526"/>
            <a:ext cx="136922" cy="136922"/>
          </a:xfrm>
          <a:prstGeom prst="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66F94DB-D5EB-147D-0DFB-48B1E8A09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96901"/>
              </p:ext>
            </p:extLst>
          </p:nvPr>
        </p:nvGraphicFramePr>
        <p:xfrm>
          <a:off x="3682145" y="4551192"/>
          <a:ext cx="4854893" cy="617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036">
                  <a:extLst>
                    <a:ext uri="{9D8B030D-6E8A-4147-A177-3AD203B41FA5}">
                      <a16:colId xmlns:a16="http://schemas.microsoft.com/office/drawing/2014/main" val="1603309694"/>
                    </a:ext>
                  </a:extLst>
                </a:gridCol>
                <a:gridCol w="1267301">
                  <a:extLst>
                    <a:ext uri="{9D8B030D-6E8A-4147-A177-3AD203B41FA5}">
                      <a16:colId xmlns:a16="http://schemas.microsoft.com/office/drawing/2014/main" val="2969344431"/>
                    </a:ext>
                  </a:extLst>
                </a:gridCol>
                <a:gridCol w="1267778">
                  <a:extLst>
                    <a:ext uri="{9D8B030D-6E8A-4147-A177-3AD203B41FA5}">
                      <a16:colId xmlns:a16="http://schemas.microsoft.com/office/drawing/2014/main" val="468144997"/>
                    </a:ext>
                  </a:extLst>
                </a:gridCol>
                <a:gridCol w="1267778">
                  <a:extLst>
                    <a:ext uri="{9D8B030D-6E8A-4147-A177-3AD203B41FA5}">
                      <a16:colId xmlns:a16="http://schemas.microsoft.com/office/drawing/2014/main" val="1458942776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Color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CMYK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RGB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HEX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22137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Blue</a:t>
                      </a:r>
                      <a:endParaRPr lang="en-US" sz="8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67, 67, 0, 40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51 / 51 / 153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#333399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396454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Green</a:t>
                      </a:r>
                      <a:endParaRPr lang="en-US" sz="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50, 0, 50, 60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51 / 102 / 51</a:t>
                      </a:r>
                      <a:endPara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#336633</a:t>
                      </a: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569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940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2726</TotalTime>
  <Words>315</Words>
  <Application>Microsoft Office PowerPoint</Application>
  <PresentationFormat>Custom</PresentationFormat>
  <Paragraphs>84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Sign</vt:lpstr>
      <vt:lpstr>COLORS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sign-dwsrf+rd</dc:title>
  <dc:creator>Thunberg, Molly</dc:creator>
  <cp:keywords>dwsrf, drinking, water, groundwater, state, revolving, loan, fund, grant, public, water, supplier, pws, supply, infrastructure, NHDES, rural development</cp:keywords>
  <cp:lastModifiedBy>Thunberg, Molly</cp:lastModifiedBy>
  <cp:revision>18</cp:revision>
  <dcterms:created xsi:type="dcterms:W3CDTF">2023-04-30T17:37:14Z</dcterms:created>
  <dcterms:modified xsi:type="dcterms:W3CDTF">2023-06-26T23:25:49Z</dcterms:modified>
</cp:coreProperties>
</file>