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3" r:id="rId2"/>
    <p:sldId id="265" r:id="rId3"/>
    <p:sldId id="262" r:id="rId4"/>
  </p:sldIdLst>
  <p:sldSz cx="9144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E87834-9A4A-B243-3092-3F9578CE56EF}" name="Thunberg, Molly" initials="TM" userId="S::Molly.L.Thunberg@des.nh.gov::2e815894-7fe4-4947-b42d-1d0094c404c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32E66"/>
    <a:srgbClr val="243B97"/>
    <a:srgbClr val="508AC8"/>
    <a:srgbClr val="006600"/>
    <a:srgbClr val="002C73"/>
    <a:srgbClr val="0D553F"/>
    <a:srgbClr val="F2F4F8"/>
    <a:srgbClr val="FF0031"/>
    <a:srgbClr val="164484"/>
    <a:srgbClr val="3B54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98" autoAdjust="0"/>
    <p:restoredTop sz="94712" autoAdjust="0"/>
  </p:normalViewPr>
  <p:slideViewPr>
    <p:cSldViewPr snapToGrid="0">
      <p:cViewPr varScale="1">
        <p:scale>
          <a:sx n="79" d="100"/>
          <a:sy n="79" d="100"/>
        </p:scale>
        <p:origin x="2154"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65D09-C4FA-47B4-9B00-D1FE933C2F03}" type="datetimeFigureOut">
              <a:rPr lang="en-US" smtClean="0"/>
              <a:t>6/26/2023</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D49E9-1F76-49E7-B7E5-0C1762D8C220}" type="slidenum">
              <a:rPr lang="en-US" smtClean="0"/>
              <a:t>‹#›</a:t>
            </a:fld>
            <a:endParaRPr lang="en-US"/>
          </a:p>
        </p:txBody>
      </p:sp>
    </p:spTree>
    <p:extLst>
      <p:ext uri="{BB962C8B-B14F-4D97-AF65-F5344CB8AC3E}">
        <p14:creationId xmlns:p14="http://schemas.microsoft.com/office/powerpoint/2010/main" val="11449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A8F6F8-F6FC-4EC0-AC30-F1406E832544}" type="slidenum">
              <a:rPr lang="en-US" smtClean="0"/>
              <a:t>1</a:t>
            </a:fld>
            <a:endParaRPr lang="en-US"/>
          </a:p>
        </p:txBody>
      </p:sp>
    </p:spTree>
    <p:extLst>
      <p:ext uri="{BB962C8B-B14F-4D97-AF65-F5344CB8AC3E}">
        <p14:creationId xmlns:p14="http://schemas.microsoft.com/office/powerpoint/2010/main" val="3698717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484"/>
            <a:ext cx="7772400" cy="318346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4802717"/>
            <a:ext cx="6858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6131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646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4"/>
            <a:ext cx="1971675"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86834"/>
            <a:ext cx="5800725"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8563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95147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279653"/>
            <a:ext cx="7886700"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6119286"/>
            <a:ext cx="7886700" cy="20002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92922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78721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6836"/>
            <a:ext cx="78867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241551"/>
            <a:ext cx="386834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340100"/>
            <a:ext cx="386834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241551"/>
            <a:ext cx="3887391"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3340100"/>
            <a:ext cx="388739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3DE22-2B23-4223-A9D1-588DC3D7EE13}"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40157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3DE22-2B23-4223-A9D1-588DC3D7EE13}"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5437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DE22-2B23-4223-A9D1-588DC3D7EE13}"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8404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316569"/>
            <a:ext cx="462915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36667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16569"/>
            <a:ext cx="4629150"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55963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6836"/>
            <a:ext cx="78867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434167"/>
            <a:ext cx="78867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8475136"/>
            <a:ext cx="20574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13DE22-2B23-4223-A9D1-588DC3D7EE13}" type="datetimeFigureOut">
              <a:rPr lang="en-US" smtClean="0"/>
              <a:t>6/26/2023</a:t>
            </a:fld>
            <a:endParaRPr lang="en-US"/>
          </a:p>
        </p:txBody>
      </p:sp>
      <p:sp>
        <p:nvSpPr>
          <p:cNvPr id="5" name="Footer Placeholder 4"/>
          <p:cNvSpPr>
            <a:spLocks noGrp="1"/>
          </p:cNvSpPr>
          <p:nvPr>
            <p:ph type="ftr" sz="quarter" idx="3"/>
          </p:nvPr>
        </p:nvSpPr>
        <p:spPr>
          <a:xfrm>
            <a:off x="3028950" y="8475136"/>
            <a:ext cx="30861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8475136"/>
            <a:ext cx="20574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694C3A-6A17-4F10-9E0B-65C9168ED703}" type="slidenum">
              <a:rPr lang="en-US" smtClean="0"/>
              <a:t>‹#›</a:t>
            </a:fld>
            <a:endParaRPr lang="en-US"/>
          </a:p>
        </p:txBody>
      </p:sp>
    </p:spTree>
    <p:extLst>
      <p:ext uri="{BB962C8B-B14F-4D97-AF65-F5344CB8AC3E}">
        <p14:creationId xmlns:p14="http://schemas.microsoft.com/office/powerpoint/2010/main" val="347216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D81B-53CE-17C2-E322-ACBC5BF4D656}"/>
              </a:ext>
            </a:extLst>
          </p:cNvPr>
          <p:cNvSpPr txBox="1">
            <a:spLocks noGrp="1"/>
          </p:cNvSpPr>
          <p:nvPr>
            <p:ph type="title" idx="4294967295"/>
          </p:nvPr>
        </p:nvSpPr>
        <p:spPr>
          <a:xfrm>
            <a:off x="-574196" y="0"/>
            <a:ext cx="57419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Sign</a:t>
            </a:r>
          </a:p>
        </p:txBody>
      </p:sp>
      <p:pic>
        <p:nvPicPr>
          <p:cNvPr id="3184" name="Picture 3183" descr="New Hampshire Department of Environmental Services Logo">
            <a:extLst>
              <a:ext uri="{FF2B5EF4-FFF2-40B4-BE49-F238E27FC236}">
                <a16:creationId xmlns:a16="http://schemas.microsoft.com/office/drawing/2014/main" id="{461EBB7C-1F07-7920-ED7B-22648616D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202" y="3090441"/>
            <a:ext cx="1787269" cy="960994"/>
          </a:xfrm>
          <a:prstGeom prst="rect">
            <a:avLst/>
          </a:prstGeom>
        </p:spPr>
      </p:pic>
      <p:pic>
        <p:nvPicPr>
          <p:cNvPr id="4" name="Picture 3" descr="Drinking Water and Groundwater Trust Fund Logo">
            <a:extLst>
              <a:ext uri="{FF2B5EF4-FFF2-40B4-BE49-F238E27FC236}">
                <a16:creationId xmlns:a16="http://schemas.microsoft.com/office/drawing/2014/main" id="{3D7BD7B8-6147-DBA1-128E-9696DE3F386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13914" y="3137933"/>
            <a:ext cx="1626002" cy="960120"/>
          </a:xfrm>
          <a:prstGeom prst="rect">
            <a:avLst/>
          </a:prstGeom>
          <a:noFill/>
          <a:ln>
            <a:noFill/>
          </a:ln>
        </p:spPr>
      </p:pic>
      <p:sp>
        <p:nvSpPr>
          <p:cNvPr id="117" name="Freeform: Shape 116" descr="Water Supply Improvement Banner">
            <a:extLst>
              <a:ext uri="{FF2B5EF4-FFF2-40B4-BE49-F238E27FC236}">
                <a16:creationId xmlns:a16="http://schemas.microsoft.com/office/drawing/2014/main" id="{DD496BD7-84B5-2582-D9F3-B56BB4AA688F}"/>
              </a:ext>
            </a:extLst>
          </p:cNvPr>
          <p:cNvSpPr>
            <a:spLocks noChangeAspect="1"/>
          </p:cNvSpPr>
          <p:nvPr/>
        </p:nvSpPr>
        <p:spPr>
          <a:xfrm flipH="1">
            <a:off x="1738023" y="4434150"/>
            <a:ext cx="5803715" cy="508895"/>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700" b="1" dirty="0">
                <a:solidFill>
                  <a:srgbClr val="164484"/>
                </a:solidFill>
                <a:ea typeface="Calibri" panose="020F0502020204030204" pitchFamily="34" charset="0"/>
                <a:cs typeface="Times New Roman" panose="02020603050405020304" pitchFamily="18" charset="0"/>
              </a:rPr>
              <a:t>WATER SUPPLY IMPROVEMENT</a:t>
            </a:r>
            <a:endParaRPr lang="en-US" sz="2400" b="1" dirty="0">
              <a:solidFill>
                <a:srgbClr val="164484"/>
              </a:solidFill>
              <a:ea typeface="Calibri" panose="020F0502020204030204" pitchFamily="34" charset="0"/>
              <a:cs typeface="Times New Roman" panose="02020603050405020304" pitchFamily="18" charset="0"/>
            </a:endParaRPr>
          </a:p>
        </p:txBody>
      </p:sp>
      <p:graphicFrame>
        <p:nvGraphicFramePr>
          <p:cNvPr id="5" name="Table 2">
            <a:extLst>
              <a:ext uri="{FF2B5EF4-FFF2-40B4-BE49-F238E27FC236}">
                <a16:creationId xmlns:a16="http://schemas.microsoft.com/office/drawing/2014/main" id="{3F07354E-FAD8-B7E7-4C03-79286214AF52}"/>
              </a:ext>
            </a:extLst>
          </p:cNvPr>
          <p:cNvGraphicFramePr>
            <a:graphicFrameLocks noGrp="1"/>
          </p:cNvGraphicFramePr>
          <p:nvPr>
            <p:extLst>
              <p:ext uri="{D42A27DB-BD31-4B8C-83A1-F6EECF244321}">
                <p14:modId xmlns:p14="http://schemas.microsoft.com/office/powerpoint/2010/main" val="961624444"/>
              </p:ext>
            </p:extLst>
          </p:nvPr>
        </p:nvGraphicFramePr>
        <p:xfrm>
          <a:off x="1736201" y="5001674"/>
          <a:ext cx="5803714" cy="236220"/>
        </p:xfrm>
        <a:graphic>
          <a:graphicData uri="http://schemas.openxmlformats.org/drawingml/2006/table">
            <a:tbl>
              <a:tblPr firstRow="1" bandRow="1">
                <a:tableStyleId>{2D5ABB26-0587-4C30-8999-92F81FD0307C}</a:tableStyleId>
              </a:tblPr>
              <a:tblGrid>
                <a:gridCol w="2901857">
                  <a:extLst>
                    <a:ext uri="{9D8B030D-6E8A-4147-A177-3AD203B41FA5}">
                      <a16:colId xmlns:a16="http://schemas.microsoft.com/office/drawing/2014/main" val="2881411417"/>
                    </a:ext>
                  </a:extLst>
                </a:gridCol>
                <a:gridCol w="2901857">
                  <a:extLst>
                    <a:ext uri="{9D8B030D-6E8A-4147-A177-3AD203B41FA5}">
                      <a16:colId xmlns:a16="http://schemas.microsoft.com/office/drawing/2014/main" val="3655659095"/>
                    </a:ext>
                  </a:extLst>
                </a:gridCol>
              </a:tblGrid>
              <a:tr h="228600">
                <a:tc>
                  <a:txBody>
                    <a:bodyPr/>
                    <a:lstStyle/>
                    <a:p>
                      <a:r>
                        <a:rPr lang="en-US" sz="1100" b="1" dirty="0"/>
                        <a:t>DWSRF Project Number ___________</a:t>
                      </a:r>
                    </a:p>
                  </a:txBody>
                  <a:tcPr marL="68580" marR="68580" marT="34290" marB="34290"/>
                </a:tc>
                <a:tc>
                  <a:txBody>
                    <a:bodyPr/>
                    <a:lstStyle/>
                    <a:p>
                      <a:r>
                        <a:rPr lang="en-US" sz="1100" b="1" dirty="0"/>
                        <a:t>DWGTF Project Number ___________</a:t>
                      </a:r>
                    </a:p>
                  </a:txBody>
                  <a:tcPr marL="68580" marR="68580" marT="34290" marB="34290"/>
                </a:tc>
                <a:extLst>
                  <a:ext uri="{0D108BD9-81ED-4DB2-BD59-A6C34878D82A}">
                    <a16:rowId xmlns:a16="http://schemas.microsoft.com/office/drawing/2014/main" val="4102967545"/>
                  </a:ext>
                </a:extLst>
              </a:tr>
            </a:tbl>
          </a:graphicData>
        </a:graphic>
      </p:graphicFrame>
      <p:sp>
        <p:nvSpPr>
          <p:cNvPr id="119" name="TextBox 118">
            <a:extLst>
              <a:ext uri="{FF2B5EF4-FFF2-40B4-BE49-F238E27FC236}">
                <a16:creationId xmlns:a16="http://schemas.microsoft.com/office/drawing/2014/main" id="{F7777A72-D8E4-891A-825B-43D3405B4C37}"/>
              </a:ext>
            </a:extLst>
          </p:cNvPr>
          <p:cNvSpPr txBox="1"/>
          <p:nvPr/>
        </p:nvSpPr>
        <p:spPr>
          <a:xfrm>
            <a:off x="1738023" y="5259954"/>
            <a:ext cx="5803715" cy="415498"/>
          </a:xfrm>
          <a:prstGeom prst="rect">
            <a:avLst/>
          </a:prstGeom>
          <a:noFill/>
        </p:spPr>
        <p:txBody>
          <a:bodyPr wrap="square" rtlCol="0">
            <a:spAutoFit/>
          </a:bodyPr>
          <a:lstStyle/>
          <a:p>
            <a:pPr algn="ctr"/>
            <a:r>
              <a:rPr lang="en-US" sz="2100" b="1" dirty="0"/>
              <a:t>Public Water System Name</a:t>
            </a:r>
          </a:p>
        </p:txBody>
      </p:sp>
      <p:sp>
        <p:nvSpPr>
          <p:cNvPr id="120" name="TextBox 119">
            <a:extLst>
              <a:ext uri="{FF2B5EF4-FFF2-40B4-BE49-F238E27FC236}">
                <a16:creationId xmlns:a16="http://schemas.microsoft.com/office/drawing/2014/main" id="{4678E311-7FC2-D2D6-5D96-81F3CE4432B1}"/>
              </a:ext>
            </a:extLst>
          </p:cNvPr>
          <p:cNvSpPr txBox="1"/>
          <p:nvPr/>
        </p:nvSpPr>
        <p:spPr>
          <a:xfrm>
            <a:off x="1736201" y="5653549"/>
            <a:ext cx="5803715" cy="415498"/>
          </a:xfrm>
          <a:prstGeom prst="rect">
            <a:avLst/>
          </a:prstGeom>
          <a:noFill/>
        </p:spPr>
        <p:txBody>
          <a:bodyPr wrap="square" rtlCol="0">
            <a:spAutoFit/>
          </a:bodyPr>
          <a:lstStyle/>
          <a:p>
            <a:pPr algn="ctr"/>
            <a:r>
              <a:rPr lang="en-US" sz="1050" b="1" dirty="0"/>
              <a:t>Funds Provided by the NHDES Revolving Loan Fund </a:t>
            </a:r>
          </a:p>
          <a:p>
            <a:pPr algn="ctr"/>
            <a:r>
              <a:rPr lang="en-US" sz="1050" b="1" dirty="0"/>
              <a:t>and the Drinking Water and Groundwater Trust Fund</a:t>
            </a:r>
          </a:p>
        </p:txBody>
      </p:sp>
      <p:cxnSp>
        <p:nvCxnSpPr>
          <p:cNvPr id="3185" name="Straight Connector 3184" descr="96 inches wide">
            <a:extLst>
              <a:ext uri="{FF2B5EF4-FFF2-40B4-BE49-F238E27FC236}">
                <a16:creationId xmlns:a16="http://schemas.microsoft.com/office/drawing/2014/main" id="{092B44B6-EAF4-3011-3EF8-AD18E7E97508}"/>
              </a:ext>
            </a:extLst>
          </p:cNvPr>
          <p:cNvCxnSpPr>
            <a:cxnSpLocks/>
          </p:cNvCxnSpPr>
          <p:nvPr/>
        </p:nvCxnSpPr>
        <p:spPr>
          <a:xfrm>
            <a:off x="863987" y="2481211"/>
            <a:ext cx="7412382"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186" name="TextBox 3185">
            <a:extLst>
              <a:ext uri="{FF2B5EF4-FFF2-40B4-BE49-F238E27FC236}">
                <a16:creationId xmlns:a16="http://schemas.microsoft.com/office/drawing/2014/main" id="{BBDE5B4F-EDA3-A73F-85B1-FA95A884CF7B}"/>
              </a:ext>
            </a:extLst>
          </p:cNvPr>
          <p:cNvSpPr txBox="1"/>
          <p:nvPr/>
        </p:nvSpPr>
        <p:spPr>
          <a:xfrm>
            <a:off x="4293767" y="2318547"/>
            <a:ext cx="556470" cy="207749"/>
          </a:xfrm>
          <a:prstGeom prst="rect">
            <a:avLst/>
          </a:prstGeom>
          <a:noFill/>
          <a:ln>
            <a:noFill/>
          </a:ln>
        </p:spPr>
        <p:txBody>
          <a:bodyPr wrap="square" rtlCol="0">
            <a:spAutoFit/>
          </a:bodyPr>
          <a:lstStyle/>
          <a:p>
            <a:r>
              <a:rPr lang="en-US" sz="750" dirty="0"/>
              <a:t>96 in.</a:t>
            </a:r>
          </a:p>
        </p:txBody>
      </p:sp>
      <p:cxnSp>
        <p:nvCxnSpPr>
          <p:cNvPr id="3189" name="Straight Connector 3188" descr="48 inches tall">
            <a:extLst>
              <a:ext uri="{FF2B5EF4-FFF2-40B4-BE49-F238E27FC236}">
                <a16:creationId xmlns:a16="http://schemas.microsoft.com/office/drawing/2014/main" id="{13C2D447-DF79-563E-3AFD-E7AC011F78EB}"/>
              </a:ext>
            </a:extLst>
          </p:cNvPr>
          <p:cNvCxnSpPr>
            <a:cxnSpLocks/>
          </p:cNvCxnSpPr>
          <p:nvPr/>
        </p:nvCxnSpPr>
        <p:spPr>
          <a:xfrm flipV="1">
            <a:off x="8454008" y="2655445"/>
            <a:ext cx="0" cy="3830075"/>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190" name="TextBox 3189">
            <a:extLst>
              <a:ext uri="{FF2B5EF4-FFF2-40B4-BE49-F238E27FC236}">
                <a16:creationId xmlns:a16="http://schemas.microsoft.com/office/drawing/2014/main" id="{ACB83B23-91AB-3DFD-597D-14DD6681FE00}"/>
              </a:ext>
            </a:extLst>
          </p:cNvPr>
          <p:cNvSpPr txBox="1"/>
          <p:nvPr/>
        </p:nvSpPr>
        <p:spPr>
          <a:xfrm rot="16200000">
            <a:off x="8368987" y="4468125"/>
            <a:ext cx="401072" cy="207749"/>
          </a:xfrm>
          <a:prstGeom prst="rect">
            <a:avLst/>
          </a:prstGeom>
          <a:noFill/>
        </p:spPr>
        <p:txBody>
          <a:bodyPr wrap="none" rtlCol="0">
            <a:spAutoFit/>
          </a:bodyPr>
          <a:lstStyle/>
          <a:p>
            <a:r>
              <a:rPr lang="en-US" sz="750" dirty="0"/>
              <a:t>48 in.</a:t>
            </a:r>
          </a:p>
        </p:txBody>
      </p:sp>
      <p:sp>
        <p:nvSpPr>
          <p:cNvPr id="3194" name="TextBox 3193">
            <a:extLst>
              <a:ext uri="{FF2B5EF4-FFF2-40B4-BE49-F238E27FC236}">
                <a16:creationId xmlns:a16="http://schemas.microsoft.com/office/drawing/2014/main" id="{A126665A-1873-B529-8494-81E89FA6D915}"/>
              </a:ext>
            </a:extLst>
          </p:cNvPr>
          <p:cNvSpPr txBox="1"/>
          <p:nvPr/>
        </p:nvSpPr>
        <p:spPr>
          <a:xfrm>
            <a:off x="863328" y="6555963"/>
            <a:ext cx="4059125" cy="346249"/>
          </a:xfrm>
          <a:prstGeom prst="rect">
            <a:avLst/>
          </a:prstGeom>
          <a:noFill/>
        </p:spPr>
        <p:txBody>
          <a:bodyPr wrap="none" rtlCol="0">
            <a:spAutoFit/>
          </a:bodyPr>
          <a:lstStyle/>
          <a:p>
            <a:r>
              <a:rPr lang="en-US" sz="825" dirty="0"/>
              <a:t>Miter edge at all corners</a:t>
            </a:r>
          </a:p>
          <a:p>
            <a:r>
              <a:rPr lang="en-US" sz="825" dirty="0"/>
              <a:t>Left border is determined using longest line centered on the sign providing equal borders.</a:t>
            </a:r>
          </a:p>
        </p:txBody>
      </p:sp>
      <p:grpSp>
        <p:nvGrpSpPr>
          <p:cNvPr id="8" name="Group 110">
            <a:extLst>
              <a:ext uri="{FF2B5EF4-FFF2-40B4-BE49-F238E27FC236}">
                <a16:creationId xmlns:a16="http://schemas.microsoft.com/office/drawing/2014/main" id="{7F22D0BB-B0DF-1BA0-61C7-4111D5D101C7}"/>
              </a:ext>
              <a:ext uri="{C183D7F6-B498-43B3-948B-1728B52AA6E4}">
                <adec:decorative xmlns:adec="http://schemas.microsoft.com/office/drawing/2017/decorative" val="1"/>
              </a:ext>
            </a:extLst>
          </p:cNvPr>
          <p:cNvGrpSpPr>
            <a:grpSpLocks/>
          </p:cNvGrpSpPr>
          <p:nvPr/>
        </p:nvGrpSpPr>
        <p:grpSpPr bwMode="auto">
          <a:xfrm>
            <a:off x="865809" y="2655445"/>
            <a:ext cx="7412382" cy="3833111"/>
            <a:chOff x="1885" y="2201"/>
            <a:chExt cx="12206" cy="6312"/>
          </a:xfrm>
        </p:grpSpPr>
        <p:sp>
          <p:nvSpPr>
            <p:cNvPr id="115" name="Freeform 111">
              <a:extLst>
                <a:ext uri="{FF2B5EF4-FFF2-40B4-BE49-F238E27FC236}">
                  <a16:creationId xmlns:a16="http://schemas.microsoft.com/office/drawing/2014/main" id="{B5971758-D7D5-0CB5-A02C-AFC812F5C89A}"/>
                </a:ext>
              </a:extLst>
            </p:cNvPr>
            <p:cNvSpPr>
              <a:spLocks/>
            </p:cNvSpPr>
            <p:nvPr/>
          </p:nvSpPr>
          <p:spPr bwMode="auto">
            <a:xfrm>
              <a:off x="1885" y="2201"/>
              <a:ext cx="12206" cy="6312"/>
            </a:xfrm>
            <a:custGeom>
              <a:avLst/>
              <a:gdLst>
                <a:gd name="T0" fmla="+- 0 1885 1885"/>
                <a:gd name="T1" fmla="*/ T0 w 12206"/>
                <a:gd name="T2" fmla="+- 0 8513 2201"/>
                <a:gd name="T3" fmla="*/ 8513 h 6312"/>
                <a:gd name="T4" fmla="+- 0 14091 1885"/>
                <a:gd name="T5" fmla="*/ T4 w 12206"/>
                <a:gd name="T6" fmla="+- 0 8513 2201"/>
                <a:gd name="T7" fmla="*/ 8513 h 6312"/>
                <a:gd name="T8" fmla="+- 0 14091 1885"/>
                <a:gd name="T9" fmla="*/ T8 w 12206"/>
                <a:gd name="T10" fmla="+- 0 2201 2201"/>
                <a:gd name="T11" fmla="*/ 2201 h 6312"/>
                <a:gd name="T12" fmla="+- 0 1885 1885"/>
                <a:gd name="T13" fmla="*/ T12 w 12206"/>
                <a:gd name="T14" fmla="+- 0 2201 2201"/>
                <a:gd name="T15" fmla="*/ 2201 h 6312"/>
                <a:gd name="T16" fmla="+- 0 1885 1885"/>
                <a:gd name="T17" fmla="*/ T16 w 12206"/>
                <a:gd name="T18" fmla="+- 0 8513 2201"/>
                <a:gd name="T19" fmla="*/ 8513 h 6312"/>
              </a:gdLst>
              <a:ahLst/>
              <a:cxnLst>
                <a:cxn ang="0">
                  <a:pos x="T1" y="T3"/>
                </a:cxn>
                <a:cxn ang="0">
                  <a:pos x="T5" y="T7"/>
                </a:cxn>
                <a:cxn ang="0">
                  <a:pos x="T9" y="T11"/>
                </a:cxn>
                <a:cxn ang="0">
                  <a:pos x="T13" y="T15"/>
                </a:cxn>
                <a:cxn ang="0">
                  <a:pos x="T17" y="T19"/>
                </a:cxn>
              </a:cxnLst>
              <a:rect l="0" t="0" r="r" b="b"/>
              <a:pathLst>
                <a:path w="12206" h="6312">
                  <a:moveTo>
                    <a:pt x="0" y="6312"/>
                  </a:moveTo>
                  <a:lnTo>
                    <a:pt x="12206" y="6312"/>
                  </a:lnTo>
                  <a:lnTo>
                    <a:pt x="12206" y="0"/>
                  </a:lnTo>
                  <a:lnTo>
                    <a:pt x="0" y="0"/>
                  </a:lnTo>
                  <a:lnTo>
                    <a:pt x="0" y="6312"/>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9" name="Group 108">
            <a:extLst>
              <a:ext uri="{FF2B5EF4-FFF2-40B4-BE49-F238E27FC236}">
                <a16:creationId xmlns:a16="http://schemas.microsoft.com/office/drawing/2014/main" id="{B69FB2F0-6BD7-A4DF-D07B-54520226CFA0}"/>
              </a:ext>
              <a:ext uri="{C183D7F6-B498-43B3-948B-1728B52AA6E4}">
                <adec:decorative xmlns:adec="http://schemas.microsoft.com/office/drawing/2017/decorative" val="1"/>
              </a:ext>
            </a:extLst>
          </p:cNvPr>
          <p:cNvGrpSpPr>
            <a:grpSpLocks/>
          </p:cNvGrpSpPr>
          <p:nvPr/>
        </p:nvGrpSpPr>
        <p:grpSpPr bwMode="auto">
          <a:xfrm>
            <a:off x="982406" y="2772042"/>
            <a:ext cx="7185262" cy="3586558"/>
            <a:chOff x="2077" y="2393"/>
            <a:chExt cx="11832" cy="5906"/>
          </a:xfrm>
        </p:grpSpPr>
        <p:sp>
          <p:nvSpPr>
            <p:cNvPr id="114" name="Freeform 109">
              <a:extLst>
                <a:ext uri="{FF2B5EF4-FFF2-40B4-BE49-F238E27FC236}">
                  <a16:creationId xmlns:a16="http://schemas.microsoft.com/office/drawing/2014/main" id="{B13E7DD2-3586-9FDE-97B8-88790743F881}"/>
                </a:ext>
              </a:extLst>
            </p:cNvPr>
            <p:cNvSpPr>
              <a:spLocks/>
            </p:cNvSpPr>
            <p:nvPr/>
          </p:nvSpPr>
          <p:spPr bwMode="auto">
            <a:xfrm>
              <a:off x="2077" y="2393"/>
              <a:ext cx="11832" cy="5906"/>
            </a:xfrm>
            <a:custGeom>
              <a:avLst/>
              <a:gdLst>
                <a:gd name="T0" fmla="+- 0 2077 2077"/>
                <a:gd name="T1" fmla="*/ T0 w 11832"/>
                <a:gd name="T2" fmla="+- 0 8299 2393"/>
                <a:gd name="T3" fmla="*/ 8299 h 5906"/>
                <a:gd name="T4" fmla="+- 0 13909 2077"/>
                <a:gd name="T5" fmla="*/ T4 w 11832"/>
                <a:gd name="T6" fmla="+- 0 8299 2393"/>
                <a:gd name="T7" fmla="*/ 8299 h 5906"/>
                <a:gd name="T8" fmla="+- 0 13909 2077"/>
                <a:gd name="T9" fmla="*/ T8 w 11832"/>
                <a:gd name="T10" fmla="+- 0 2393 2393"/>
                <a:gd name="T11" fmla="*/ 2393 h 5906"/>
                <a:gd name="T12" fmla="+- 0 2077 2077"/>
                <a:gd name="T13" fmla="*/ T12 w 11832"/>
                <a:gd name="T14" fmla="+- 0 2393 2393"/>
                <a:gd name="T15" fmla="*/ 2393 h 5906"/>
                <a:gd name="T16" fmla="+- 0 2077 2077"/>
                <a:gd name="T17" fmla="*/ T16 w 11832"/>
                <a:gd name="T18" fmla="+- 0 8299 2393"/>
                <a:gd name="T19" fmla="*/ 8299 h 5906"/>
              </a:gdLst>
              <a:ahLst/>
              <a:cxnLst>
                <a:cxn ang="0">
                  <a:pos x="T1" y="T3"/>
                </a:cxn>
                <a:cxn ang="0">
                  <a:pos x="T5" y="T7"/>
                </a:cxn>
                <a:cxn ang="0">
                  <a:pos x="T9" y="T11"/>
                </a:cxn>
                <a:cxn ang="0">
                  <a:pos x="T13" y="T15"/>
                </a:cxn>
                <a:cxn ang="0">
                  <a:pos x="T17" y="T19"/>
                </a:cxn>
              </a:cxnLst>
              <a:rect l="0" t="0" r="r" b="b"/>
              <a:pathLst>
                <a:path w="11832" h="5906">
                  <a:moveTo>
                    <a:pt x="0" y="5906"/>
                  </a:moveTo>
                  <a:lnTo>
                    <a:pt x="11832" y="5906"/>
                  </a:lnTo>
                  <a:lnTo>
                    <a:pt x="11832" y="0"/>
                  </a:lnTo>
                  <a:lnTo>
                    <a:pt x="0" y="0"/>
                  </a:lnTo>
                  <a:lnTo>
                    <a:pt x="0" y="5906"/>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0" name="Group 106">
            <a:extLst>
              <a:ext uri="{FF2B5EF4-FFF2-40B4-BE49-F238E27FC236}">
                <a16:creationId xmlns:a16="http://schemas.microsoft.com/office/drawing/2014/main" id="{3DB422F7-A37C-DAA3-814B-59B81B984F92}"/>
              </a:ext>
              <a:ext uri="{C183D7F6-B498-43B3-948B-1728B52AA6E4}">
                <adec:decorative xmlns:adec="http://schemas.microsoft.com/office/drawing/2017/decorative" val="1"/>
              </a:ext>
            </a:extLst>
          </p:cNvPr>
          <p:cNvGrpSpPr>
            <a:grpSpLocks/>
          </p:cNvGrpSpPr>
          <p:nvPr/>
        </p:nvGrpSpPr>
        <p:grpSpPr bwMode="auto">
          <a:xfrm>
            <a:off x="863987" y="6369530"/>
            <a:ext cx="116597" cy="116597"/>
            <a:chOff x="1882" y="8317"/>
            <a:chExt cx="192" cy="192"/>
          </a:xfrm>
        </p:grpSpPr>
        <p:sp>
          <p:nvSpPr>
            <p:cNvPr id="113" name="Freeform 107">
              <a:extLst>
                <a:ext uri="{FF2B5EF4-FFF2-40B4-BE49-F238E27FC236}">
                  <a16:creationId xmlns:a16="http://schemas.microsoft.com/office/drawing/2014/main" id="{F786FF10-A33F-04F9-5E02-5F1F65A34E97}"/>
                </a:ext>
              </a:extLst>
            </p:cNvPr>
            <p:cNvSpPr>
              <a:spLocks/>
            </p:cNvSpPr>
            <p:nvPr/>
          </p:nvSpPr>
          <p:spPr bwMode="auto">
            <a:xfrm>
              <a:off x="1882" y="8317"/>
              <a:ext cx="192" cy="192"/>
            </a:xfrm>
            <a:custGeom>
              <a:avLst/>
              <a:gdLst>
                <a:gd name="T0" fmla="+- 0 1882 1882"/>
                <a:gd name="T1" fmla="*/ T0 w 192"/>
                <a:gd name="T2" fmla="+- 0 8509 8317"/>
                <a:gd name="T3" fmla="*/ 8509 h 192"/>
                <a:gd name="T4" fmla="+- 0 2074 1882"/>
                <a:gd name="T5" fmla="*/ T4 w 192"/>
                <a:gd name="T6" fmla="+- 0 8317 8317"/>
                <a:gd name="T7" fmla="*/ 8317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1" name="Group 104">
            <a:extLst>
              <a:ext uri="{FF2B5EF4-FFF2-40B4-BE49-F238E27FC236}">
                <a16:creationId xmlns:a16="http://schemas.microsoft.com/office/drawing/2014/main" id="{DA73D308-7C03-14EF-821C-5156C50EACB7}"/>
              </a:ext>
              <a:ext uri="{C183D7F6-B498-43B3-948B-1728B52AA6E4}">
                <adec:decorative xmlns:adec="http://schemas.microsoft.com/office/drawing/2017/decorative" val="1"/>
              </a:ext>
            </a:extLst>
          </p:cNvPr>
          <p:cNvGrpSpPr>
            <a:grpSpLocks/>
          </p:cNvGrpSpPr>
          <p:nvPr/>
        </p:nvGrpSpPr>
        <p:grpSpPr bwMode="auto">
          <a:xfrm>
            <a:off x="863987" y="2658481"/>
            <a:ext cx="120848" cy="116597"/>
            <a:chOff x="1882" y="2206"/>
            <a:chExt cx="199" cy="192"/>
          </a:xfrm>
        </p:grpSpPr>
        <p:sp>
          <p:nvSpPr>
            <p:cNvPr id="112" name="Freeform 105">
              <a:extLst>
                <a:ext uri="{FF2B5EF4-FFF2-40B4-BE49-F238E27FC236}">
                  <a16:creationId xmlns:a16="http://schemas.microsoft.com/office/drawing/2014/main" id="{C22B3B69-07A5-3000-2FC7-4C2F93DA10A8}"/>
                </a:ext>
              </a:extLst>
            </p:cNvPr>
            <p:cNvSpPr>
              <a:spLocks/>
            </p:cNvSpPr>
            <p:nvPr/>
          </p:nvSpPr>
          <p:spPr bwMode="auto">
            <a:xfrm>
              <a:off x="1882" y="2206"/>
              <a:ext cx="199" cy="192"/>
            </a:xfrm>
            <a:custGeom>
              <a:avLst/>
              <a:gdLst>
                <a:gd name="T0" fmla="+- 0 2081 1882"/>
                <a:gd name="T1" fmla="*/ T0 w 199"/>
                <a:gd name="T2" fmla="+- 0 2398 2206"/>
                <a:gd name="T3" fmla="*/ 2398 h 192"/>
                <a:gd name="T4" fmla="+- 0 1882 1882"/>
                <a:gd name="T5" fmla="*/ T4 w 199"/>
                <a:gd name="T6" fmla="+- 0 2206 2206"/>
                <a:gd name="T7" fmla="*/ 2206 h 192"/>
              </a:gdLst>
              <a:ahLst/>
              <a:cxnLst>
                <a:cxn ang="0">
                  <a:pos x="T1" y="T3"/>
                </a:cxn>
                <a:cxn ang="0">
                  <a:pos x="T5" y="T7"/>
                </a:cxn>
              </a:cxnLst>
              <a:rect l="0" t="0" r="r" b="b"/>
              <a:pathLst>
                <a:path w="199" h="192">
                  <a:moveTo>
                    <a:pt x="199" y="192"/>
                  </a:move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2" name="Group 102">
            <a:extLst>
              <a:ext uri="{FF2B5EF4-FFF2-40B4-BE49-F238E27FC236}">
                <a16:creationId xmlns:a16="http://schemas.microsoft.com/office/drawing/2014/main" id="{C1FA030D-8D04-07EF-4F7A-A75669612D48}"/>
              </a:ext>
              <a:ext uri="{C183D7F6-B498-43B3-948B-1728B52AA6E4}">
                <adec:decorative xmlns:adec="http://schemas.microsoft.com/office/drawing/2017/decorative" val="1"/>
              </a:ext>
            </a:extLst>
          </p:cNvPr>
          <p:cNvGrpSpPr>
            <a:grpSpLocks/>
          </p:cNvGrpSpPr>
          <p:nvPr/>
        </p:nvGrpSpPr>
        <p:grpSpPr bwMode="auto">
          <a:xfrm>
            <a:off x="8163416" y="2658481"/>
            <a:ext cx="116597" cy="116597"/>
            <a:chOff x="13902" y="2206"/>
            <a:chExt cx="192" cy="192"/>
          </a:xfrm>
        </p:grpSpPr>
        <p:sp>
          <p:nvSpPr>
            <p:cNvPr id="111" name="Freeform 103">
              <a:extLst>
                <a:ext uri="{FF2B5EF4-FFF2-40B4-BE49-F238E27FC236}">
                  <a16:creationId xmlns:a16="http://schemas.microsoft.com/office/drawing/2014/main" id="{C4DF209A-3ABB-E8E7-4348-0B1BA76E34D4}"/>
                </a:ext>
              </a:extLst>
            </p:cNvPr>
            <p:cNvSpPr>
              <a:spLocks/>
            </p:cNvSpPr>
            <p:nvPr/>
          </p:nvSpPr>
          <p:spPr bwMode="auto">
            <a:xfrm>
              <a:off x="13902" y="2206"/>
              <a:ext cx="192" cy="192"/>
            </a:xfrm>
            <a:custGeom>
              <a:avLst/>
              <a:gdLst>
                <a:gd name="T0" fmla="+- 0 13902 13902"/>
                <a:gd name="T1" fmla="*/ T0 w 192"/>
                <a:gd name="T2" fmla="+- 0 2398 2206"/>
                <a:gd name="T3" fmla="*/ 2398 h 192"/>
                <a:gd name="T4" fmla="+- 0 14094 13902"/>
                <a:gd name="T5" fmla="*/ T4 w 192"/>
                <a:gd name="T6" fmla="+- 0 2206 2206"/>
                <a:gd name="T7" fmla="*/ 2206 h 192"/>
              </a:gdLst>
              <a:ahLst/>
              <a:cxnLst>
                <a:cxn ang="0">
                  <a:pos x="T1" y="T3"/>
                </a:cxn>
                <a:cxn ang="0">
                  <a:pos x="T5" y="T7"/>
                </a:cxn>
              </a:cxnLst>
              <a:rect l="0" t="0" r="r" b="b"/>
              <a:pathLst>
                <a:path w="192" h="192">
                  <a:moveTo>
                    <a:pt x="0" y="192"/>
                  </a:moveTo>
                  <a:lnTo>
                    <a:pt x="192"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3" name="Group 100">
            <a:extLst>
              <a:ext uri="{FF2B5EF4-FFF2-40B4-BE49-F238E27FC236}">
                <a16:creationId xmlns:a16="http://schemas.microsoft.com/office/drawing/2014/main" id="{962851E4-D4F9-E414-FEA1-F3C6C7757478}"/>
              </a:ext>
              <a:ext uri="{C183D7F6-B498-43B3-948B-1728B52AA6E4}">
                <adec:decorative xmlns:adec="http://schemas.microsoft.com/office/drawing/2017/decorative" val="1"/>
              </a:ext>
            </a:extLst>
          </p:cNvPr>
          <p:cNvGrpSpPr>
            <a:grpSpLocks/>
          </p:cNvGrpSpPr>
          <p:nvPr/>
        </p:nvGrpSpPr>
        <p:grpSpPr bwMode="auto">
          <a:xfrm>
            <a:off x="8163416" y="6368923"/>
            <a:ext cx="116597" cy="116597"/>
            <a:chOff x="13902" y="8316"/>
            <a:chExt cx="192" cy="192"/>
          </a:xfrm>
        </p:grpSpPr>
        <p:sp>
          <p:nvSpPr>
            <p:cNvPr id="110" name="Freeform 101">
              <a:extLst>
                <a:ext uri="{FF2B5EF4-FFF2-40B4-BE49-F238E27FC236}">
                  <a16:creationId xmlns:a16="http://schemas.microsoft.com/office/drawing/2014/main" id="{6B5B35A0-0B89-5608-2333-7277413408EA}"/>
                </a:ext>
              </a:extLst>
            </p:cNvPr>
            <p:cNvSpPr>
              <a:spLocks/>
            </p:cNvSpPr>
            <p:nvPr/>
          </p:nvSpPr>
          <p:spPr bwMode="auto">
            <a:xfrm>
              <a:off x="13902" y="8316"/>
              <a:ext cx="192" cy="192"/>
            </a:xfrm>
            <a:custGeom>
              <a:avLst/>
              <a:gdLst>
                <a:gd name="T0" fmla="+- 0 13902 13902"/>
                <a:gd name="T1" fmla="*/ T0 w 192"/>
                <a:gd name="T2" fmla="+- 0 8316 8316"/>
                <a:gd name="T3" fmla="*/ 8316 h 192"/>
                <a:gd name="T4" fmla="+- 0 14094 13902"/>
                <a:gd name="T5" fmla="*/ T4 w 192"/>
                <a:gd name="T6" fmla="+- 0 8508 8316"/>
                <a:gd name="T7" fmla="*/ 8508 h 192"/>
              </a:gdLst>
              <a:ahLst/>
              <a:cxnLst>
                <a:cxn ang="0">
                  <a:pos x="T1" y="T3"/>
                </a:cxn>
                <a:cxn ang="0">
                  <a:pos x="T5" y="T7"/>
                </a:cxn>
              </a:cxnLst>
              <a:rect l="0" t="0" r="r" b="b"/>
              <a:pathLst>
                <a:path w="192" h="192">
                  <a:moveTo>
                    <a:pt x="0" y="0"/>
                  </a:moveTo>
                  <a:lnTo>
                    <a:pt x="192" y="192"/>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4" name="Group 98">
            <a:extLst>
              <a:ext uri="{FF2B5EF4-FFF2-40B4-BE49-F238E27FC236}">
                <a16:creationId xmlns:a16="http://schemas.microsoft.com/office/drawing/2014/main" id="{D0B2693F-4D10-9FD3-AEB3-F3A17B97B2E0}"/>
              </a:ext>
              <a:ext uri="{C183D7F6-B498-43B3-948B-1728B52AA6E4}">
                <adec:decorative xmlns:adec="http://schemas.microsoft.com/office/drawing/2017/decorative" val="1"/>
              </a:ext>
            </a:extLst>
          </p:cNvPr>
          <p:cNvGrpSpPr>
            <a:grpSpLocks/>
          </p:cNvGrpSpPr>
          <p:nvPr/>
        </p:nvGrpSpPr>
        <p:grpSpPr bwMode="auto">
          <a:xfrm>
            <a:off x="930181" y="2936006"/>
            <a:ext cx="1214" cy="3343041"/>
            <a:chOff x="1991" y="2663"/>
            <a:chExt cx="2" cy="5505"/>
          </a:xfrm>
        </p:grpSpPr>
        <p:sp>
          <p:nvSpPr>
            <p:cNvPr id="109" name="Freeform 99">
              <a:extLst>
                <a:ext uri="{FF2B5EF4-FFF2-40B4-BE49-F238E27FC236}">
                  <a16:creationId xmlns:a16="http://schemas.microsoft.com/office/drawing/2014/main" id="{27B0B8FB-8C53-38F8-A77D-0C9F5CA6653A}"/>
                </a:ext>
              </a:extLst>
            </p:cNvPr>
            <p:cNvSpPr>
              <a:spLocks/>
            </p:cNvSpPr>
            <p:nvPr/>
          </p:nvSpPr>
          <p:spPr bwMode="auto">
            <a:xfrm>
              <a:off x="1991" y="2663"/>
              <a:ext cx="2" cy="5505"/>
            </a:xfrm>
            <a:custGeom>
              <a:avLst/>
              <a:gdLst>
                <a:gd name="T0" fmla="+- 0 2663 2663"/>
                <a:gd name="T1" fmla="*/ 2663 h 5505"/>
                <a:gd name="T2" fmla="+- 0 8168 2663"/>
                <a:gd name="T3" fmla="*/ 8168 h 5505"/>
              </a:gdLst>
              <a:ahLst/>
              <a:cxnLst>
                <a:cxn ang="0">
                  <a:pos x="0" y="T1"/>
                </a:cxn>
                <a:cxn ang="0">
                  <a:pos x="0" y="T3"/>
                </a:cxn>
              </a:cxnLst>
              <a:rect l="0" t="0" r="r" b="b"/>
              <a:pathLst>
                <a:path h="5505">
                  <a:moveTo>
                    <a:pt x="0" y="0"/>
                  </a:moveTo>
                  <a:lnTo>
                    <a:pt x="0" y="5505"/>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5" name="Group 96">
            <a:extLst>
              <a:ext uri="{FF2B5EF4-FFF2-40B4-BE49-F238E27FC236}">
                <a16:creationId xmlns:a16="http://schemas.microsoft.com/office/drawing/2014/main" id="{DC96B7B5-1324-5C56-DA35-BE04DF187B3C}"/>
              </a:ext>
              <a:ext uri="{C183D7F6-B498-43B3-948B-1728B52AA6E4}">
                <adec:decorative xmlns:adec="http://schemas.microsoft.com/office/drawing/2017/decorative" val="1"/>
              </a:ext>
            </a:extLst>
          </p:cNvPr>
          <p:cNvGrpSpPr>
            <a:grpSpLocks/>
          </p:cNvGrpSpPr>
          <p:nvPr/>
        </p:nvGrpSpPr>
        <p:grpSpPr bwMode="auto">
          <a:xfrm>
            <a:off x="1148798" y="6421149"/>
            <a:ext cx="6924741" cy="1214"/>
            <a:chOff x="2351" y="8402"/>
            <a:chExt cx="11403" cy="2"/>
          </a:xfrm>
        </p:grpSpPr>
        <p:sp>
          <p:nvSpPr>
            <p:cNvPr id="108" name="Freeform 97">
              <a:extLst>
                <a:ext uri="{FF2B5EF4-FFF2-40B4-BE49-F238E27FC236}">
                  <a16:creationId xmlns:a16="http://schemas.microsoft.com/office/drawing/2014/main" id="{0248C127-B465-D068-65B4-236DF619C3A5}"/>
                </a:ext>
              </a:extLst>
            </p:cNvPr>
            <p:cNvSpPr>
              <a:spLocks/>
            </p:cNvSpPr>
            <p:nvPr/>
          </p:nvSpPr>
          <p:spPr bwMode="auto">
            <a:xfrm>
              <a:off x="2351" y="8402"/>
              <a:ext cx="11403" cy="2"/>
            </a:xfrm>
            <a:custGeom>
              <a:avLst/>
              <a:gdLst>
                <a:gd name="T0" fmla="+- 0 2351 2351"/>
                <a:gd name="T1" fmla="*/ T0 w 11403"/>
                <a:gd name="T2" fmla="+- 0 13755 2351"/>
                <a:gd name="T3" fmla="*/ T2 w 11403"/>
              </a:gdLst>
              <a:ahLst/>
              <a:cxnLst>
                <a:cxn ang="0">
                  <a:pos x="T1" y="0"/>
                </a:cxn>
                <a:cxn ang="0">
                  <a:pos x="T3" y="0"/>
                </a:cxn>
              </a:cxnLst>
              <a:rect l="0" t="0" r="r" b="b"/>
              <a:pathLst>
                <a:path w="11403">
                  <a:moveTo>
                    <a:pt x="0" y="0"/>
                  </a:moveTo>
                  <a:lnTo>
                    <a:pt x="11404"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6" name="Group 94">
            <a:extLst>
              <a:ext uri="{FF2B5EF4-FFF2-40B4-BE49-F238E27FC236}">
                <a16:creationId xmlns:a16="http://schemas.microsoft.com/office/drawing/2014/main" id="{48FA8242-3DA4-0545-3098-A6A783D5CB53}"/>
              </a:ext>
              <a:ext uri="{C183D7F6-B498-43B3-948B-1728B52AA6E4}">
                <adec:decorative xmlns:adec="http://schemas.microsoft.com/office/drawing/2017/decorative" val="1"/>
              </a:ext>
            </a:extLst>
          </p:cNvPr>
          <p:cNvGrpSpPr>
            <a:grpSpLocks/>
          </p:cNvGrpSpPr>
          <p:nvPr/>
        </p:nvGrpSpPr>
        <p:grpSpPr bwMode="auto">
          <a:xfrm>
            <a:off x="8219893" y="2864954"/>
            <a:ext cx="1214" cy="3343041"/>
            <a:chOff x="13995" y="2546"/>
            <a:chExt cx="2" cy="5505"/>
          </a:xfrm>
        </p:grpSpPr>
        <p:sp>
          <p:nvSpPr>
            <p:cNvPr id="107" name="Freeform 95">
              <a:extLst>
                <a:ext uri="{FF2B5EF4-FFF2-40B4-BE49-F238E27FC236}">
                  <a16:creationId xmlns:a16="http://schemas.microsoft.com/office/drawing/2014/main" id="{DD779C68-18BD-EBD8-DB38-BE2278007AF4}"/>
                </a:ext>
              </a:extLst>
            </p:cNvPr>
            <p:cNvSpPr>
              <a:spLocks/>
            </p:cNvSpPr>
            <p:nvPr/>
          </p:nvSpPr>
          <p:spPr bwMode="auto">
            <a:xfrm>
              <a:off x="13995" y="2546"/>
              <a:ext cx="2" cy="5505"/>
            </a:xfrm>
            <a:custGeom>
              <a:avLst/>
              <a:gdLst>
                <a:gd name="T0" fmla="+- 0 8051 2546"/>
                <a:gd name="T1" fmla="*/ 8051 h 5505"/>
                <a:gd name="T2" fmla="+- 0 2546 2546"/>
                <a:gd name="T3" fmla="*/ 2546 h 5505"/>
              </a:gdLst>
              <a:ahLst/>
              <a:cxnLst>
                <a:cxn ang="0">
                  <a:pos x="0" y="T1"/>
                </a:cxn>
                <a:cxn ang="0">
                  <a:pos x="0" y="T3"/>
                </a:cxn>
              </a:cxnLst>
              <a:rect l="0" t="0" r="r" b="b"/>
              <a:pathLst>
                <a:path h="5505">
                  <a:moveTo>
                    <a:pt x="0" y="5505"/>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7" name="Group 92">
            <a:extLst>
              <a:ext uri="{FF2B5EF4-FFF2-40B4-BE49-F238E27FC236}">
                <a16:creationId xmlns:a16="http://schemas.microsoft.com/office/drawing/2014/main" id="{BCAB39C8-B5EB-4AB6-15AB-A17A5B0D49FC}"/>
              </a:ext>
              <a:ext uri="{C183D7F6-B498-43B3-948B-1728B52AA6E4}">
                <adec:decorative xmlns:adec="http://schemas.microsoft.com/office/drawing/2017/decorative" val="1"/>
              </a:ext>
            </a:extLst>
          </p:cNvPr>
          <p:cNvGrpSpPr>
            <a:grpSpLocks/>
          </p:cNvGrpSpPr>
          <p:nvPr/>
        </p:nvGrpSpPr>
        <p:grpSpPr bwMode="auto">
          <a:xfrm>
            <a:off x="1075926" y="2722852"/>
            <a:ext cx="6924741" cy="1214"/>
            <a:chOff x="2231" y="2312"/>
            <a:chExt cx="11403" cy="2"/>
          </a:xfrm>
        </p:grpSpPr>
        <p:sp>
          <p:nvSpPr>
            <p:cNvPr id="106" name="Freeform 93">
              <a:extLst>
                <a:ext uri="{FF2B5EF4-FFF2-40B4-BE49-F238E27FC236}">
                  <a16:creationId xmlns:a16="http://schemas.microsoft.com/office/drawing/2014/main" id="{5543FB93-EDFF-93F5-3380-33AFF099D8BD}"/>
                </a:ext>
              </a:extLst>
            </p:cNvPr>
            <p:cNvSpPr>
              <a:spLocks/>
            </p:cNvSpPr>
            <p:nvPr/>
          </p:nvSpPr>
          <p:spPr bwMode="auto">
            <a:xfrm>
              <a:off x="2231" y="2312"/>
              <a:ext cx="11403" cy="2"/>
            </a:xfrm>
            <a:custGeom>
              <a:avLst/>
              <a:gdLst>
                <a:gd name="T0" fmla="+- 0 13635 2231"/>
                <a:gd name="T1" fmla="*/ T0 w 11403"/>
                <a:gd name="T2" fmla="+- 0 2231 2231"/>
                <a:gd name="T3" fmla="*/ T2 w 11403"/>
              </a:gdLst>
              <a:ahLst/>
              <a:cxnLst>
                <a:cxn ang="0">
                  <a:pos x="T1" y="0"/>
                </a:cxn>
                <a:cxn ang="0">
                  <a:pos x="T3" y="0"/>
                </a:cxn>
              </a:cxnLst>
              <a:rect l="0" t="0" r="r" b="b"/>
              <a:pathLst>
                <a:path w="11403">
                  <a:moveTo>
                    <a:pt x="11404" y="0"/>
                  </a:moveTo>
                  <a:lnTo>
                    <a:pt x="0" y="0"/>
                  </a:lnTo>
                </a:path>
              </a:pathLst>
            </a:custGeom>
            <a:noFill/>
            <a:ln w="12700">
              <a:solidFill>
                <a:srgbClr val="231F20"/>
              </a:solidFill>
              <a:prstDash val="lgDash"/>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8" name="Group 90">
            <a:extLst>
              <a:ext uri="{FF2B5EF4-FFF2-40B4-BE49-F238E27FC236}">
                <a16:creationId xmlns:a16="http://schemas.microsoft.com/office/drawing/2014/main" id="{EAACCDE6-57B9-DAA1-A79C-CDE1CBCC7389}"/>
              </a:ext>
              <a:ext uri="{C183D7F6-B498-43B3-948B-1728B52AA6E4}">
                <adec:decorative xmlns:adec="http://schemas.microsoft.com/office/drawing/2017/decorative" val="1"/>
              </a:ext>
            </a:extLst>
          </p:cNvPr>
          <p:cNvGrpSpPr>
            <a:grpSpLocks/>
          </p:cNvGrpSpPr>
          <p:nvPr/>
        </p:nvGrpSpPr>
        <p:grpSpPr bwMode="auto">
          <a:xfrm>
            <a:off x="930180" y="6350098"/>
            <a:ext cx="72873" cy="71051"/>
            <a:chOff x="1991" y="8285"/>
            <a:chExt cx="120" cy="117"/>
          </a:xfrm>
        </p:grpSpPr>
        <p:sp>
          <p:nvSpPr>
            <p:cNvPr id="105" name="Freeform 91">
              <a:extLst>
                <a:ext uri="{FF2B5EF4-FFF2-40B4-BE49-F238E27FC236}">
                  <a16:creationId xmlns:a16="http://schemas.microsoft.com/office/drawing/2014/main" id="{256CDD53-F5D2-E6C2-9AB4-E7958F675895}"/>
                </a:ext>
              </a:extLst>
            </p:cNvPr>
            <p:cNvSpPr>
              <a:spLocks/>
            </p:cNvSpPr>
            <p:nvPr/>
          </p:nvSpPr>
          <p:spPr bwMode="auto">
            <a:xfrm>
              <a:off x="1991" y="8285"/>
              <a:ext cx="120" cy="117"/>
            </a:xfrm>
            <a:custGeom>
              <a:avLst/>
              <a:gdLst>
                <a:gd name="T0" fmla="+- 0 1991 1991"/>
                <a:gd name="T1" fmla="*/ T0 w 120"/>
                <a:gd name="T2" fmla="+- 0 8285 8285"/>
                <a:gd name="T3" fmla="*/ 8285 h 117"/>
                <a:gd name="T4" fmla="+- 0 1991 1991"/>
                <a:gd name="T5" fmla="*/ T4 w 120"/>
                <a:gd name="T6" fmla="+- 0 8402 8285"/>
                <a:gd name="T7" fmla="*/ 8402 h 117"/>
                <a:gd name="T8" fmla="+- 0 2111 1991"/>
                <a:gd name="T9" fmla="*/ T8 w 120"/>
                <a:gd name="T10" fmla="+- 0 8402 8285"/>
                <a:gd name="T11" fmla="*/ 8402 h 117"/>
              </a:gdLst>
              <a:ahLst/>
              <a:cxnLst>
                <a:cxn ang="0">
                  <a:pos x="T1" y="T3"/>
                </a:cxn>
                <a:cxn ang="0">
                  <a:pos x="T5" y="T7"/>
                </a:cxn>
                <a:cxn ang="0">
                  <a:pos x="T9" y="T11"/>
                </a:cxn>
              </a:cxnLst>
              <a:rect l="0" t="0" r="r" b="b"/>
              <a:pathLst>
                <a:path w="120" h="117">
                  <a:moveTo>
                    <a:pt x="0" y="0"/>
                  </a:moveTo>
                  <a:lnTo>
                    <a:pt x="0" y="117"/>
                  </a:lnTo>
                  <a:lnTo>
                    <a:pt x="12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9" name="Group 88">
            <a:extLst>
              <a:ext uri="{FF2B5EF4-FFF2-40B4-BE49-F238E27FC236}">
                <a16:creationId xmlns:a16="http://schemas.microsoft.com/office/drawing/2014/main" id="{6CF4D582-F622-D314-B414-19D9B212D723}"/>
              </a:ext>
              <a:ext uri="{C183D7F6-B498-43B3-948B-1728B52AA6E4}">
                <adec:decorative xmlns:adec="http://schemas.microsoft.com/office/drawing/2017/decorative" val="1"/>
              </a:ext>
            </a:extLst>
          </p:cNvPr>
          <p:cNvGrpSpPr>
            <a:grpSpLocks/>
          </p:cNvGrpSpPr>
          <p:nvPr/>
        </p:nvGrpSpPr>
        <p:grpSpPr bwMode="auto">
          <a:xfrm>
            <a:off x="8147020" y="6350098"/>
            <a:ext cx="72873" cy="71051"/>
            <a:chOff x="13875" y="8285"/>
            <a:chExt cx="120" cy="117"/>
          </a:xfrm>
        </p:grpSpPr>
        <p:sp>
          <p:nvSpPr>
            <p:cNvPr id="104" name="Freeform 89">
              <a:extLst>
                <a:ext uri="{FF2B5EF4-FFF2-40B4-BE49-F238E27FC236}">
                  <a16:creationId xmlns:a16="http://schemas.microsoft.com/office/drawing/2014/main" id="{506A9938-2728-3E7F-C16A-486C12E8E39F}"/>
                </a:ext>
              </a:extLst>
            </p:cNvPr>
            <p:cNvSpPr>
              <a:spLocks/>
            </p:cNvSpPr>
            <p:nvPr/>
          </p:nvSpPr>
          <p:spPr bwMode="auto">
            <a:xfrm>
              <a:off x="13875" y="8285"/>
              <a:ext cx="120" cy="117"/>
            </a:xfrm>
            <a:custGeom>
              <a:avLst/>
              <a:gdLst>
                <a:gd name="T0" fmla="+- 0 13875 13875"/>
                <a:gd name="T1" fmla="*/ T0 w 120"/>
                <a:gd name="T2" fmla="+- 0 8402 8285"/>
                <a:gd name="T3" fmla="*/ 8402 h 117"/>
                <a:gd name="T4" fmla="+- 0 13995 13875"/>
                <a:gd name="T5" fmla="*/ T4 w 120"/>
                <a:gd name="T6" fmla="+- 0 8402 8285"/>
                <a:gd name="T7" fmla="*/ 8402 h 117"/>
                <a:gd name="T8" fmla="+- 0 13995 13875"/>
                <a:gd name="T9" fmla="*/ T8 w 120"/>
                <a:gd name="T10" fmla="+- 0 8285 8285"/>
                <a:gd name="T11" fmla="*/ 8285 h 117"/>
              </a:gdLst>
              <a:ahLst/>
              <a:cxnLst>
                <a:cxn ang="0">
                  <a:pos x="T1" y="T3"/>
                </a:cxn>
                <a:cxn ang="0">
                  <a:pos x="T5" y="T7"/>
                </a:cxn>
                <a:cxn ang="0">
                  <a:pos x="T9" y="T11"/>
                </a:cxn>
              </a:cxnLst>
              <a:rect l="0" t="0" r="r" b="b"/>
              <a:pathLst>
                <a:path w="120" h="117">
                  <a:moveTo>
                    <a:pt x="0" y="117"/>
                  </a:moveTo>
                  <a:lnTo>
                    <a:pt x="120" y="117"/>
                  </a:lnTo>
                  <a:lnTo>
                    <a:pt x="12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0" name="Group 86">
            <a:extLst>
              <a:ext uri="{FF2B5EF4-FFF2-40B4-BE49-F238E27FC236}">
                <a16:creationId xmlns:a16="http://schemas.microsoft.com/office/drawing/2014/main" id="{215249AA-98B3-679B-7C07-D3B4F82C5D9A}"/>
              </a:ext>
              <a:ext uri="{C183D7F6-B498-43B3-948B-1728B52AA6E4}">
                <adec:decorative xmlns:adec="http://schemas.microsoft.com/office/drawing/2017/decorative" val="1"/>
              </a:ext>
            </a:extLst>
          </p:cNvPr>
          <p:cNvGrpSpPr>
            <a:grpSpLocks/>
          </p:cNvGrpSpPr>
          <p:nvPr/>
        </p:nvGrpSpPr>
        <p:grpSpPr bwMode="auto">
          <a:xfrm>
            <a:off x="8147020" y="2722852"/>
            <a:ext cx="72873" cy="71051"/>
            <a:chOff x="13875" y="2312"/>
            <a:chExt cx="120" cy="117"/>
          </a:xfrm>
        </p:grpSpPr>
        <p:sp>
          <p:nvSpPr>
            <p:cNvPr id="103" name="Freeform 87">
              <a:extLst>
                <a:ext uri="{FF2B5EF4-FFF2-40B4-BE49-F238E27FC236}">
                  <a16:creationId xmlns:a16="http://schemas.microsoft.com/office/drawing/2014/main" id="{EF6CD0C7-AAD9-643B-4A0A-C25474D06F3B}"/>
                </a:ext>
              </a:extLst>
            </p:cNvPr>
            <p:cNvSpPr>
              <a:spLocks/>
            </p:cNvSpPr>
            <p:nvPr/>
          </p:nvSpPr>
          <p:spPr bwMode="auto">
            <a:xfrm>
              <a:off x="13875" y="2312"/>
              <a:ext cx="120" cy="117"/>
            </a:xfrm>
            <a:custGeom>
              <a:avLst/>
              <a:gdLst>
                <a:gd name="T0" fmla="+- 0 13995 13875"/>
                <a:gd name="T1" fmla="*/ T0 w 120"/>
                <a:gd name="T2" fmla="+- 0 2429 2312"/>
                <a:gd name="T3" fmla="*/ 2429 h 117"/>
                <a:gd name="T4" fmla="+- 0 13995 13875"/>
                <a:gd name="T5" fmla="*/ T4 w 120"/>
                <a:gd name="T6" fmla="+- 0 2312 2312"/>
                <a:gd name="T7" fmla="*/ 2312 h 117"/>
                <a:gd name="T8" fmla="+- 0 13875 13875"/>
                <a:gd name="T9" fmla="*/ T8 w 120"/>
                <a:gd name="T10" fmla="+- 0 2312 2312"/>
                <a:gd name="T11" fmla="*/ 2312 h 117"/>
              </a:gdLst>
              <a:ahLst/>
              <a:cxnLst>
                <a:cxn ang="0">
                  <a:pos x="T1" y="T3"/>
                </a:cxn>
                <a:cxn ang="0">
                  <a:pos x="T5" y="T7"/>
                </a:cxn>
                <a:cxn ang="0">
                  <a:pos x="T9" y="T11"/>
                </a:cxn>
              </a:cxnLst>
              <a:rect l="0" t="0" r="r" b="b"/>
              <a:pathLst>
                <a:path w="120" h="117">
                  <a:moveTo>
                    <a:pt x="120" y="117"/>
                  </a:moveTo>
                  <a:lnTo>
                    <a:pt x="120" y="0"/>
                  </a:lnTo>
                  <a:lnTo>
                    <a:pt x="0"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21" name="Group 84">
            <a:extLst>
              <a:ext uri="{FF2B5EF4-FFF2-40B4-BE49-F238E27FC236}">
                <a16:creationId xmlns:a16="http://schemas.microsoft.com/office/drawing/2014/main" id="{2F12B489-5E49-3465-54F3-C31FAA273FBD}"/>
              </a:ext>
              <a:ext uri="{C183D7F6-B498-43B3-948B-1728B52AA6E4}">
                <adec:decorative xmlns:adec="http://schemas.microsoft.com/office/drawing/2017/decorative" val="1"/>
              </a:ext>
            </a:extLst>
          </p:cNvPr>
          <p:cNvGrpSpPr>
            <a:grpSpLocks/>
          </p:cNvGrpSpPr>
          <p:nvPr/>
        </p:nvGrpSpPr>
        <p:grpSpPr bwMode="auto">
          <a:xfrm>
            <a:off x="930180" y="2722852"/>
            <a:ext cx="72873" cy="71051"/>
            <a:chOff x="1991" y="2312"/>
            <a:chExt cx="120" cy="117"/>
          </a:xfrm>
        </p:grpSpPr>
        <p:sp>
          <p:nvSpPr>
            <p:cNvPr id="102" name="Freeform 85">
              <a:extLst>
                <a:ext uri="{FF2B5EF4-FFF2-40B4-BE49-F238E27FC236}">
                  <a16:creationId xmlns:a16="http://schemas.microsoft.com/office/drawing/2014/main" id="{E2F5B3C6-EFDF-4AA9-A02B-A0F152AAC651}"/>
                </a:ext>
              </a:extLst>
            </p:cNvPr>
            <p:cNvSpPr>
              <a:spLocks/>
            </p:cNvSpPr>
            <p:nvPr/>
          </p:nvSpPr>
          <p:spPr bwMode="auto">
            <a:xfrm>
              <a:off x="1991" y="2312"/>
              <a:ext cx="120" cy="117"/>
            </a:xfrm>
            <a:custGeom>
              <a:avLst/>
              <a:gdLst>
                <a:gd name="T0" fmla="+- 0 2111 1991"/>
                <a:gd name="T1" fmla="*/ T0 w 120"/>
                <a:gd name="T2" fmla="+- 0 2312 2312"/>
                <a:gd name="T3" fmla="*/ 2312 h 117"/>
                <a:gd name="T4" fmla="+- 0 1991 1991"/>
                <a:gd name="T5" fmla="*/ T4 w 120"/>
                <a:gd name="T6" fmla="+- 0 2312 2312"/>
                <a:gd name="T7" fmla="*/ 2312 h 117"/>
                <a:gd name="T8" fmla="+- 0 1991 1991"/>
                <a:gd name="T9" fmla="*/ T8 w 120"/>
                <a:gd name="T10" fmla="+- 0 2429 2312"/>
                <a:gd name="T11" fmla="*/ 2429 h 117"/>
              </a:gdLst>
              <a:ahLst/>
              <a:cxnLst>
                <a:cxn ang="0">
                  <a:pos x="T1" y="T3"/>
                </a:cxn>
                <a:cxn ang="0">
                  <a:pos x="T5" y="T7"/>
                </a:cxn>
                <a:cxn ang="0">
                  <a:pos x="T9" y="T11"/>
                </a:cxn>
              </a:cxnLst>
              <a:rect l="0" t="0" r="r" b="b"/>
              <a:pathLst>
                <a:path w="120" h="117">
                  <a:moveTo>
                    <a:pt x="120" y="0"/>
                  </a:moveTo>
                  <a:lnTo>
                    <a:pt x="0" y="0"/>
                  </a:lnTo>
                  <a:lnTo>
                    <a:pt x="0" y="117"/>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grpSp>
      <p:sp>
        <p:nvSpPr>
          <p:cNvPr id="3179" name="TextBox 3178">
            <a:extLst>
              <a:ext uri="{FF2B5EF4-FFF2-40B4-BE49-F238E27FC236}">
                <a16:creationId xmlns:a16="http://schemas.microsoft.com/office/drawing/2014/main" id="{A593CB42-1DD0-C3C6-AD75-60B71FAD7717}"/>
              </a:ext>
            </a:extLst>
          </p:cNvPr>
          <p:cNvSpPr txBox="1"/>
          <p:nvPr/>
        </p:nvSpPr>
        <p:spPr>
          <a:xfrm>
            <a:off x="0" y="8947792"/>
            <a:ext cx="878767" cy="196208"/>
          </a:xfrm>
          <a:prstGeom prst="rect">
            <a:avLst/>
          </a:prstGeom>
          <a:noFill/>
        </p:spPr>
        <p:txBody>
          <a:bodyPr wrap="none" rtlCol="0">
            <a:spAutoFit/>
          </a:bodyPr>
          <a:lstStyle/>
          <a:p>
            <a:r>
              <a:rPr lang="en-US" sz="675" dirty="0"/>
              <a:t>Updated </a:t>
            </a:r>
            <a:fld id="{626608C0-1B86-49A7-AA20-9FE5C4234284}" type="datetime1">
              <a:rPr lang="en-US" sz="675"/>
              <a:t>6/26/2023</a:t>
            </a:fld>
            <a:endParaRPr lang="en-US" sz="675" dirty="0"/>
          </a:p>
        </p:txBody>
      </p:sp>
    </p:spTree>
    <p:extLst>
      <p:ext uri="{BB962C8B-B14F-4D97-AF65-F5344CB8AC3E}">
        <p14:creationId xmlns:p14="http://schemas.microsoft.com/office/powerpoint/2010/main" val="97084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77">
            <a:extLst>
              <a:ext uri="{FF2B5EF4-FFF2-40B4-BE49-F238E27FC236}">
                <a16:creationId xmlns:a16="http://schemas.microsoft.com/office/drawing/2014/main" id="{E083A7D6-8FD5-4360-C1E5-1FDFADE50BBC}"/>
              </a:ext>
            </a:extLst>
          </p:cNvPr>
          <p:cNvSpPr txBox="1">
            <a:spLocks noGrp="1"/>
          </p:cNvSpPr>
          <p:nvPr>
            <p:ph type="title" idx="4294967295"/>
          </p:nvPr>
        </p:nvSpPr>
        <p:spPr>
          <a:xfrm>
            <a:off x="-777713" y="-4234"/>
            <a:ext cx="77771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Poster</a:t>
            </a:r>
          </a:p>
        </p:txBody>
      </p:sp>
      <p:sp>
        <p:nvSpPr>
          <p:cNvPr id="2" name="Rectangle 1" descr="Template construction flyer">
            <a:extLst>
              <a:ext uri="{FF2B5EF4-FFF2-40B4-BE49-F238E27FC236}">
                <a16:creationId xmlns:a16="http://schemas.microsoft.com/office/drawing/2014/main" id="{2A91B172-4AD5-7BF0-6D32-433089ADEB1D}"/>
              </a:ext>
            </a:extLst>
          </p:cNvPr>
          <p:cNvSpPr>
            <a:spLocks noChangeAspect="1"/>
          </p:cNvSpPr>
          <p:nvPr/>
        </p:nvSpPr>
        <p:spPr>
          <a:xfrm>
            <a:off x="1392380" y="457200"/>
            <a:ext cx="6359240" cy="82296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New Hampshire Department of Environmental Services Logo">
            <a:extLst>
              <a:ext uri="{FF2B5EF4-FFF2-40B4-BE49-F238E27FC236}">
                <a16:creationId xmlns:a16="http://schemas.microsoft.com/office/drawing/2014/main" id="{49212B80-D10C-D44E-DC17-E375EF04E9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084" y="890809"/>
            <a:ext cx="1700530" cy="914400"/>
          </a:xfrm>
          <a:prstGeom prst="rect">
            <a:avLst/>
          </a:prstGeom>
        </p:spPr>
      </p:pic>
      <p:pic>
        <p:nvPicPr>
          <p:cNvPr id="6" name="Picture 5" descr="Drinking Water and Groundwater Trust Fund Logo">
            <a:extLst>
              <a:ext uri="{FF2B5EF4-FFF2-40B4-BE49-F238E27FC236}">
                <a16:creationId xmlns:a16="http://schemas.microsoft.com/office/drawing/2014/main" id="{E6C9B8B5-5B46-E72E-8317-B897CECAD2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0908" y="896353"/>
            <a:ext cx="1626002" cy="960120"/>
          </a:xfrm>
          <a:prstGeom prst="rect">
            <a:avLst/>
          </a:prstGeom>
          <a:noFill/>
          <a:ln>
            <a:noFill/>
          </a:ln>
        </p:spPr>
      </p:pic>
      <p:sp>
        <p:nvSpPr>
          <p:cNvPr id="51" name="Freeform: Shape 50" descr="Water Supply Improvement Banner">
            <a:extLst>
              <a:ext uri="{FF2B5EF4-FFF2-40B4-BE49-F238E27FC236}">
                <a16:creationId xmlns:a16="http://schemas.microsoft.com/office/drawing/2014/main" id="{1049E5D1-7E93-A8D8-5BC5-77231547038A}"/>
              </a:ext>
            </a:extLst>
          </p:cNvPr>
          <p:cNvSpPr/>
          <p:nvPr/>
        </p:nvSpPr>
        <p:spPr>
          <a:xfrm flipH="1">
            <a:off x="1824235" y="2055218"/>
            <a:ext cx="5449825" cy="440112"/>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a:spcBef>
                <a:spcPts val="0"/>
              </a:spcBef>
              <a:spcAft>
                <a:spcPts val="0"/>
              </a:spcAft>
            </a:pPr>
            <a:r>
              <a:rPr lang="en-US" sz="2700" b="1" kern="1200" dirty="0">
                <a:solidFill>
                  <a:srgbClr val="164484"/>
                </a:solidFill>
                <a:effectLst/>
                <a:ea typeface="Calibri" panose="020F0502020204030204" pitchFamily="34" charset="0"/>
                <a:cs typeface="Times New Roman" panose="02020603050405020304" pitchFamily="18" charset="0"/>
              </a:rPr>
              <a:t>WATER SUPPLY IMPROVEMENT</a:t>
            </a:r>
            <a:endParaRPr lang="en-US" sz="2700" b="1" dirty="0">
              <a:solidFill>
                <a:srgbClr val="164484"/>
              </a:solidFill>
              <a:effectLst/>
              <a:ea typeface="Calibri" panose="020F0502020204030204" pitchFamily="34" charset="0"/>
              <a:cs typeface="Times New Roman" panose="02020603050405020304" pitchFamily="18" charset="0"/>
            </a:endParaRPr>
          </a:p>
        </p:txBody>
      </p:sp>
      <p:sp>
        <p:nvSpPr>
          <p:cNvPr id="49" name="TextBox 48">
            <a:extLst>
              <a:ext uri="{FF2B5EF4-FFF2-40B4-BE49-F238E27FC236}">
                <a16:creationId xmlns:a16="http://schemas.microsoft.com/office/drawing/2014/main" id="{A1D6CF47-529A-90F4-E916-E13CBCF6CCCA}"/>
              </a:ext>
            </a:extLst>
          </p:cNvPr>
          <p:cNvSpPr txBox="1"/>
          <p:nvPr/>
        </p:nvSpPr>
        <p:spPr>
          <a:xfrm>
            <a:off x="1847084" y="2656710"/>
            <a:ext cx="5426976" cy="523220"/>
          </a:xfrm>
          <a:prstGeom prst="rect">
            <a:avLst/>
          </a:prstGeom>
          <a:noFill/>
        </p:spPr>
        <p:txBody>
          <a:bodyPr wrap="square" rtlCol="0">
            <a:spAutoFit/>
          </a:bodyPr>
          <a:lstStyle/>
          <a:p>
            <a:pPr algn="ctr">
              <a:spcAft>
                <a:spcPts val="800"/>
              </a:spcAft>
            </a:pPr>
            <a:r>
              <a:rPr lang="en-US" sz="2800" b="1" dirty="0"/>
              <a:t>Project Name</a:t>
            </a:r>
          </a:p>
        </p:txBody>
      </p:sp>
      <p:graphicFrame>
        <p:nvGraphicFramePr>
          <p:cNvPr id="10" name="Table 2">
            <a:extLst>
              <a:ext uri="{FF2B5EF4-FFF2-40B4-BE49-F238E27FC236}">
                <a16:creationId xmlns:a16="http://schemas.microsoft.com/office/drawing/2014/main" id="{199532EB-5C67-96A9-9C0A-2B3123886A59}"/>
              </a:ext>
            </a:extLst>
          </p:cNvPr>
          <p:cNvGraphicFramePr>
            <a:graphicFrameLocks noGrp="1"/>
          </p:cNvGraphicFramePr>
          <p:nvPr>
            <p:extLst>
              <p:ext uri="{D42A27DB-BD31-4B8C-83A1-F6EECF244321}">
                <p14:modId xmlns:p14="http://schemas.microsoft.com/office/powerpoint/2010/main" val="2295237278"/>
              </p:ext>
            </p:extLst>
          </p:nvPr>
        </p:nvGraphicFramePr>
        <p:xfrm>
          <a:off x="1847087" y="3183242"/>
          <a:ext cx="5449824" cy="236220"/>
        </p:xfrm>
        <a:graphic>
          <a:graphicData uri="http://schemas.openxmlformats.org/drawingml/2006/table">
            <a:tbl>
              <a:tblPr firstRow="1" bandRow="1">
                <a:tableStyleId>{2D5ABB26-0587-4C30-8999-92F81FD0307C}</a:tableStyleId>
              </a:tblPr>
              <a:tblGrid>
                <a:gridCol w="2724912">
                  <a:extLst>
                    <a:ext uri="{9D8B030D-6E8A-4147-A177-3AD203B41FA5}">
                      <a16:colId xmlns:a16="http://schemas.microsoft.com/office/drawing/2014/main" val="2881411417"/>
                    </a:ext>
                  </a:extLst>
                </a:gridCol>
                <a:gridCol w="2724912">
                  <a:extLst>
                    <a:ext uri="{9D8B030D-6E8A-4147-A177-3AD203B41FA5}">
                      <a16:colId xmlns:a16="http://schemas.microsoft.com/office/drawing/2014/main" val="3655659095"/>
                    </a:ext>
                  </a:extLst>
                </a:gridCol>
              </a:tblGrid>
              <a:tr h="228600">
                <a:tc>
                  <a:txBody>
                    <a:bodyPr/>
                    <a:lstStyle/>
                    <a:p>
                      <a:r>
                        <a:rPr lang="en-US" sz="1100" b="1" dirty="0"/>
                        <a:t>DWSRF Project Number ___________</a:t>
                      </a:r>
                    </a:p>
                  </a:txBody>
                  <a:tcPr marL="68580" marR="68580" marT="34290" marB="34290"/>
                </a:tc>
                <a:tc>
                  <a:txBody>
                    <a:bodyPr/>
                    <a:lstStyle/>
                    <a:p>
                      <a:r>
                        <a:rPr lang="en-US" sz="1100" b="1" dirty="0"/>
                        <a:t>DWGTF Project Number ___________</a:t>
                      </a:r>
                    </a:p>
                  </a:txBody>
                  <a:tcPr marL="68580" marR="68580" marT="34290" marB="34290"/>
                </a:tc>
                <a:extLst>
                  <a:ext uri="{0D108BD9-81ED-4DB2-BD59-A6C34878D82A}">
                    <a16:rowId xmlns:a16="http://schemas.microsoft.com/office/drawing/2014/main" val="4102967545"/>
                  </a:ext>
                </a:extLst>
              </a:tr>
            </a:tbl>
          </a:graphicData>
        </a:graphic>
      </p:graphicFrame>
      <p:sp>
        <p:nvSpPr>
          <p:cNvPr id="11" name="TextBox 10">
            <a:extLst>
              <a:ext uri="{FF2B5EF4-FFF2-40B4-BE49-F238E27FC236}">
                <a16:creationId xmlns:a16="http://schemas.microsoft.com/office/drawing/2014/main" id="{1A0615F1-7A1B-F926-4E89-E279629B2713}"/>
              </a:ext>
            </a:extLst>
          </p:cNvPr>
          <p:cNvSpPr txBox="1"/>
          <p:nvPr/>
        </p:nvSpPr>
        <p:spPr>
          <a:xfrm>
            <a:off x="1847085" y="3435200"/>
            <a:ext cx="5426976" cy="307777"/>
          </a:xfrm>
          <a:prstGeom prst="rect">
            <a:avLst/>
          </a:prstGeom>
          <a:noFill/>
        </p:spPr>
        <p:txBody>
          <a:bodyPr wrap="square" rtlCol="0">
            <a:spAutoFit/>
          </a:bodyPr>
          <a:lstStyle/>
          <a:p>
            <a:pPr algn="ctr">
              <a:spcAft>
                <a:spcPts val="800"/>
              </a:spcAft>
            </a:pPr>
            <a:r>
              <a:rPr lang="en-US" sz="1400" b="1" dirty="0">
                <a:latin typeface="+mj-lt"/>
              </a:rPr>
              <a:t>Public Water System Name</a:t>
            </a:r>
          </a:p>
        </p:txBody>
      </p:sp>
      <p:sp>
        <p:nvSpPr>
          <p:cNvPr id="12" name="TextBox 11">
            <a:extLst>
              <a:ext uri="{FF2B5EF4-FFF2-40B4-BE49-F238E27FC236}">
                <a16:creationId xmlns:a16="http://schemas.microsoft.com/office/drawing/2014/main" id="{170D608D-1774-6A3E-EE02-BCBFC6E37359}"/>
              </a:ext>
            </a:extLst>
          </p:cNvPr>
          <p:cNvSpPr txBox="1"/>
          <p:nvPr/>
        </p:nvSpPr>
        <p:spPr>
          <a:xfrm>
            <a:off x="1835662" y="3746728"/>
            <a:ext cx="5472676" cy="523220"/>
          </a:xfrm>
          <a:prstGeom prst="rect">
            <a:avLst/>
          </a:prstGeom>
          <a:noFill/>
        </p:spPr>
        <p:txBody>
          <a:bodyPr wrap="square" rtlCol="0">
            <a:spAutoFit/>
          </a:bodyPr>
          <a:lstStyle/>
          <a:p>
            <a:pPr algn="ctr"/>
            <a:r>
              <a:rPr lang="en-US" sz="1400" b="1" dirty="0">
                <a:latin typeface="+mj-lt"/>
              </a:rPr>
              <a:t>Funds Provided by the NHDES Revolving Loan Fund </a:t>
            </a:r>
          </a:p>
          <a:p>
            <a:pPr algn="ctr"/>
            <a:r>
              <a:rPr lang="en-US" sz="1400" b="1" dirty="0">
                <a:latin typeface="+mj-lt"/>
              </a:rPr>
              <a:t>and the Drinking Water and Groundwater Trust Fund</a:t>
            </a:r>
          </a:p>
        </p:txBody>
      </p:sp>
      <p:sp>
        <p:nvSpPr>
          <p:cNvPr id="17" name="TextBox 16">
            <a:extLst>
              <a:ext uri="{FF2B5EF4-FFF2-40B4-BE49-F238E27FC236}">
                <a16:creationId xmlns:a16="http://schemas.microsoft.com/office/drawing/2014/main" id="{2982068C-8613-899A-FDAD-CE665E6217B0}"/>
              </a:ext>
            </a:extLst>
          </p:cNvPr>
          <p:cNvSpPr txBox="1"/>
          <p:nvPr/>
        </p:nvSpPr>
        <p:spPr>
          <a:xfrm>
            <a:off x="1847088" y="4730989"/>
            <a:ext cx="5449824" cy="1615827"/>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Construction of upgrades and improvements to the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Facility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 Location</a:t>
            </a:r>
            <a:r>
              <a:rPr lang="en-US" sz="1100" dirty="0">
                <a:effectLst/>
                <a:latin typeface="Calibri" panose="020F0502020204030204" pitchFamily="34" charset="0"/>
                <a:ea typeface="Calibri" panose="020F0502020204030204" pitchFamily="34" charset="0"/>
                <a:cs typeface="Times New Roman" panose="02020603050405020304" pitchFamily="18" charset="0"/>
              </a:rPr>
              <a:t> were financed by the Drinking Water State Revolving Fund (DWSRF) and the Drinking Water and Groundwater Trust Fund (DWGTF). The DWSRF program is administered by the NH Department of Environmental Services with joint funding from the U.S. Environmental Protection Agency. This project will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 of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will provide water quality benefits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details specifying particular benefits</a:t>
            </a:r>
            <a:r>
              <a:rPr lang="en-US" sz="1100" dirty="0">
                <a:effectLst/>
                <a:latin typeface="Calibri" panose="020F0502020204030204" pitchFamily="34" charset="0"/>
                <a:ea typeface="Calibri" panose="020F0502020204030204" pitchFamily="34" charset="0"/>
                <a:cs typeface="Times New Roman" panose="02020603050405020304" pitchFamily="18" charset="0"/>
              </a:rPr>
              <a:t> for community residents and businesses in and near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town/city to benefit from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DWSRF programs operate around the country to provide states and communities the resources necessary to maintain and improve the infrastructure that protects our valuable water resources nationwide.</a:t>
            </a:r>
            <a:endParaRPr lang="en-US" sz="1100" dirty="0"/>
          </a:p>
        </p:txBody>
      </p:sp>
      <p:cxnSp>
        <p:nvCxnSpPr>
          <p:cNvPr id="62" name="Straight Connector 61" descr="0.5 inch margins">
            <a:extLst>
              <a:ext uri="{FF2B5EF4-FFF2-40B4-BE49-F238E27FC236}">
                <a16:creationId xmlns:a16="http://schemas.microsoft.com/office/drawing/2014/main" id="{DA382714-1AC9-6930-043A-A9F20CB3F36B}"/>
              </a:ext>
            </a:extLst>
          </p:cNvPr>
          <p:cNvCxnSpPr>
            <a:cxnSpLocks/>
          </p:cNvCxnSpPr>
          <p:nvPr/>
        </p:nvCxnSpPr>
        <p:spPr>
          <a:xfrm>
            <a:off x="1392380"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5D8749-C87F-F4D4-10E2-8D1181534F5A}"/>
              </a:ext>
              <a:ext uri="{C183D7F6-B498-43B3-948B-1728B52AA6E4}">
                <adec:decorative xmlns:adec="http://schemas.microsoft.com/office/drawing/2017/decorative" val="1"/>
              </a:ext>
            </a:extLst>
          </p:cNvPr>
          <p:cNvCxnSpPr>
            <a:cxnSpLocks/>
          </p:cNvCxnSpPr>
          <p:nvPr/>
        </p:nvCxnSpPr>
        <p:spPr>
          <a:xfrm rot="5400000">
            <a:off x="4344646" y="677333"/>
            <a:ext cx="454708" cy="0"/>
          </a:xfrm>
          <a:prstGeom prst="line">
            <a:avLst/>
          </a:prstGeom>
          <a:ln w="12700">
            <a:solidFill>
              <a:schemeClr val="tx1"/>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D1218D3-7A89-CC3C-1394-D757D1338F55}"/>
              </a:ext>
              <a:ext uri="{C183D7F6-B498-43B3-948B-1728B52AA6E4}">
                <adec:decorative xmlns:adec="http://schemas.microsoft.com/office/drawing/2017/decorative" val="1"/>
              </a:ext>
            </a:extLst>
          </p:cNvPr>
          <p:cNvCxnSpPr>
            <a:cxnSpLocks/>
          </p:cNvCxnSpPr>
          <p:nvPr/>
        </p:nvCxnSpPr>
        <p:spPr>
          <a:xfrm rot="5400000">
            <a:off x="4344646" y="8459446"/>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08654E45-9D16-53CF-3F5D-6A29DE5CBA16}"/>
              </a:ext>
              <a:ext uri="{C183D7F6-B498-43B3-948B-1728B52AA6E4}">
                <adec:decorative xmlns:adec="http://schemas.microsoft.com/office/drawing/2017/decorative" val="1"/>
              </a:ext>
            </a:extLst>
          </p:cNvPr>
          <p:cNvGrpSpPr/>
          <p:nvPr/>
        </p:nvGrpSpPr>
        <p:grpSpPr>
          <a:xfrm>
            <a:off x="7296910" y="4299571"/>
            <a:ext cx="454710" cy="272428"/>
            <a:chOff x="7296910" y="4299572"/>
            <a:chExt cx="454710" cy="272428"/>
          </a:xfrm>
        </p:grpSpPr>
        <p:cxnSp>
          <p:nvCxnSpPr>
            <p:cNvPr id="60" name="Straight Connector 59">
              <a:extLst>
                <a:ext uri="{FF2B5EF4-FFF2-40B4-BE49-F238E27FC236}">
                  <a16:creationId xmlns:a16="http://schemas.microsoft.com/office/drawing/2014/main" id="{DDC1DA09-6211-1061-E1C3-B3886CFE8460}"/>
                </a:ext>
              </a:extLst>
            </p:cNvPr>
            <p:cNvCxnSpPr>
              <a:cxnSpLocks/>
            </p:cNvCxnSpPr>
            <p:nvPr/>
          </p:nvCxnSpPr>
          <p:spPr>
            <a:xfrm>
              <a:off x="7296912"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BB55A839-4376-C36E-FA82-E3532DBCACF3}"/>
                </a:ext>
              </a:extLst>
            </p:cNvPr>
            <p:cNvSpPr txBox="1"/>
            <p:nvPr/>
          </p:nvSpPr>
          <p:spPr>
            <a:xfrm>
              <a:off x="7296910" y="4299572"/>
              <a:ext cx="444352" cy="246221"/>
            </a:xfrm>
            <a:prstGeom prst="rect">
              <a:avLst/>
            </a:prstGeom>
            <a:noFill/>
          </p:spPr>
          <p:txBody>
            <a:bodyPr wrap="none" rtlCol="0">
              <a:spAutoFit/>
            </a:bodyPr>
            <a:lstStyle/>
            <a:p>
              <a:r>
                <a:rPr lang="en-US" sz="1000" dirty="0"/>
                <a:t>0.5in</a:t>
              </a:r>
            </a:p>
          </p:txBody>
        </p:sp>
      </p:grpSp>
      <p:sp>
        <p:nvSpPr>
          <p:cNvPr id="66" name="TextBox 65">
            <a:extLst>
              <a:ext uri="{FF2B5EF4-FFF2-40B4-BE49-F238E27FC236}">
                <a16:creationId xmlns:a16="http://schemas.microsoft.com/office/drawing/2014/main" id="{1B8C81DD-F644-6A2F-2C6D-FCC60A3F6096}"/>
              </a:ext>
              <a:ext uri="{C183D7F6-B498-43B3-948B-1728B52AA6E4}">
                <adec:decorative xmlns:adec="http://schemas.microsoft.com/office/drawing/2017/decorative" val="1"/>
              </a:ext>
            </a:extLst>
          </p:cNvPr>
          <p:cNvSpPr txBox="1"/>
          <p:nvPr/>
        </p:nvSpPr>
        <p:spPr>
          <a:xfrm>
            <a:off x="1402736" y="4325779"/>
            <a:ext cx="444352" cy="246221"/>
          </a:xfrm>
          <a:prstGeom prst="rect">
            <a:avLst/>
          </a:prstGeom>
          <a:noFill/>
        </p:spPr>
        <p:txBody>
          <a:bodyPr wrap="none" rtlCol="0">
            <a:spAutoFit/>
          </a:bodyPr>
          <a:lstStyle/>
          <a:p>
            <a:r>
              <a:rPr lang="en-US" sz="1000" dirty="0"/>
              <a:t>0.5in</a:t>
            </a:r>
          </a:p>
        </p:txBody>
      </p:sp>
      <p:sp>
        <p:nvSpPr>
          <p:cNvPr id="67" name="TextBox 66">
            <a:extLst>
              <a:ext uri="{FF2B5EF4-FFF2-40B4-BE49-F238E27FC236}">
                <a16:creationId xmlns:a16="http://schemas.microsoft.com/office/drawing/2014/main" id="{BFF87D7E-4516-8D67-8179-8847BEDE10A0}"/>
              </a:ext>
              <a:ext uri="{C183D7F6-B498-43B3-948B-1728B52AA6E4}">
                <adec:decorative xmlns:adec="http://schemas.microsoft.com/office/drawing/2017/decorative" val="1"/>
              </a:ext>
            </a:extLst>
          </p:cNvPr>
          <p:cNvSpPr txBox="1"/>
          <p:nvPr/>
        </p:nvSpPr>
        <p:spPr>
          <a:xfrm rot="16200000">
            <a:off x="4203078" y="8353269"/>
            <a:ext cx="473206" cy="246221"/>
          </a:xfrm>
          <a:prstGeom prst="rect">
            <a:avLst/>
          </a:prstGeom>
          <a:noFill/>
        </p:spPr>
        <p:txBody>
          <a:bodyPr wrap="none" rtlCol="0">
            <a:spAutoFit/>
          </a:bodyPr>
          <a:lstStyle/>
          <a:p>
            <a:r>
              <a:rPr lang="en-US" sz="1000" dirty="0"/>
              <a:t>0.5 in</a:t>
            </a:r>
          </a:p>
        </p:txBody>
      </p:sp>
      <p:sp>
        <p:nvSpPr>
          <p:cNvPr id="68" name="TextBox 67">
            <a:extLst>
              <a:ext uri="{FF2B5EF4-FFF2-40B4-BE49-F238E27FC236}">
                <a16:creationId xmlns:a16="http://schemas.microsoft.com/office/drawing/2014/main" id="{8703C666-A136-3244-24EC-14F662BC87A1}"/>
              </a:ext>
              <a:ext uri="{C183D7F6-B498-43B3-948B-1728B52AA6E4}">
                <adec:decorative xmlns:adec="http://schemas.microsoft.com/office/drawing/2017/decorative" val="1"/>
              </a:ext>
            </a:extLst>
          </p:cNvPr>
          <p:cNvSpPr txBox="1"/>
          <p:nvPr/>
        </p:nvSpPr>
        <p:spPr>
          <a:xfrm rot="16200000">
            <a:off x="4203861" y="564706"/>
            <a:ext cx="444352" cy="246221"/>
          </a:xfrm>
          <a:prstGeom prst="rect">
            <a:avLst/>
          </a:prstGeom>
          <a:noFill/>
        </p:spPr>
        <p:txBody>
          <a:bodyPr wrap="none" rtlCol="0">
            <a:spAutoFit/>
          </a:bodyPr>
          <a:lstStyle/>
          <a:p>
            <a:r>
              <a:rPr lang="en-US" sz="1000" dirty="0"/>
              <a:t>0.5in</a:t>
            </a:r>
          </a:p>
        </p:txBody>
      </p:sp>
      <p:cxnSp>
        <p:nvCxnSpPr>
          <p:cNvPr id="70" name="Straight Connector 69">
            <a:extLst>
              <a:ext uri="{FF2B5EF4-FFF2-40B4-BE49-F238E27FC236}">
                <a16:creationId xmlns:a16="http://schemas.microsoft.com/office/drawing/2014/main" id="{07CDC33F-C06E-180E-F603-BAAD91AED733}"/>
              </a:ext>
              <a:ext uri="{C183D7F6-B498-43B3-948B-1728B52AA6E4}">
                <adec:decorative xmlns:adec="http://schemas.microsoft.com/office/drawing/2017/decorative" val="1"/>
              </a:ext>
            </a:extLst>
          </p:cNvPr>
          <p:cNvCxnSpPr>
            <a:cxnSpLocks/>
          </p:cNvCxnSpPr>
          <p:nvPr/>
        </p:nvCxnSpPr>
        <p:spPr>
          <a:xfrm rot="5400000">
            <a:off x="4344647" y="677333"/>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3" name="Group 2" descr="8.5 inch wide">
            <a:extLst>
              <a:ext uri="{FF2B5EF4-FFF2-40B4-BE49-F238E27FC236}">
                <a16:creationId xmlns:a16="http://schemas.microsoft.com/office/drawing/2014/main" id="{DE8FF868-CD1F-D0C1-D3E3-6F998490E1EE}"/>
              </a:ext>
            </a:extLst>
          </p:cNvPr>
          <p:cNvGrpSpPr/>
          <p:nvPr/>
        </p:nvGrpSpPr>
        <p:grpSpPr>
          <a:xfrm>
            <a:off x="1402736" y="8757463"/>
            <a:ext cx="6338526" cy="246221"/>
            <a:chOff x="914400" y="2291788"/>
            <a:chExt cx="7315200" cy="246221"/>
          </a:xfrm>
        </p:grpSpPr>
        <p:cxnSp>
          <p:nvCxnSpPr>
            <p:cNvPr id="4" name="Straight Connector 3">
              <a:extLst>
                <a:ext uri="{FF2B5EF4-FFF2-40B4-BE49-F238E27FC236}">
                  <a16:creationId xmlns:a16="http://schemas.microsoft.com/office/drawing/2014/main" id="{4BBAA500-6673-BE03-3CFB-89129BE2D5F6}"/>
                </a:ext>
              </a:extLst>
            </p:cNvPr>
            <p:cNvCxnSpPr>
              <a:cxnSpLocks/>
            </p:cNvCxnSpPr>
            <p:nvPr/>
          </p:nvCxnSpPr>
          <p:spPr>
            <a:xfrm>
              <a:off x="914400" y="2476985"/>
              <a:ext cx="73152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B1BB033-8CF3-9152-970A-CB6FC5E50C4D}"/>
                </a:ext>
              </a:extLst>
            </p:cNvPr>
            <p:cNvSpPr txBox="1"/>
            <p:nvPr/>
          </p:nvSpPr>
          <p:spPr>
            <a:xfrm>
              <a:off x="4335398" y="2291788"/>
              <a:ext cx="583121" cy="246221"/>
            </a:xfrm>
            <a:prstGeom prst="rect">
              <a:avLst/>
            </a:prstGeom>
            <a:noFill/>
          </p:spPr>
          <p:txBody>
            <a:bodyPr wrap="none" rtlCol="0">
              <a:spAutoFit/>
            </a:bodyPr>
            <a:lstStyle/>
            <a:p>
              <a:r>
                <a:rPr lang="en-US" sz="1000" dirty="0"/>
                <a:t>8.5 in.</a:t>
              </a:r>
            </a:p>
          </p:txBody>
        </p:sp>
      </p:grpSp>
      <p:grpSp>
        <p:nvGrpSpPr>
          <p:cNvPr id="7" name="Group 6" descr="11 inches tall">
            <a:extLst>
              <a:ext uri="{FF2B5EF4-FFF2-40B4-BE49-F238E27FC236}">
                <a16:creationId xmlns:a16="http://schemas.microsoft.com/office/drawing/2014/main" id="{5DC0E2E7-F2EF-CCE8-879D-69152FAA7556}"/>
              </a:ext>
            </a:extLst>
          </p:cNvPr>
          <p:cNvGrpSpPr/>
          <p:nvPr/>
        </p:nvGrpSpPr>
        <p:grpSpPr>
          <a:xfrm>
            <a:off x="7967336" y="449979"/>
            <a:ext cx="246221" cy="8248574"/>
            <a:chOff x="8452040" y="2743200"/>
            <a:chExt cx="246221" cy="3657600"/>
          </a:xfrm>
        </p:grpSpPr>
        <p:cxnSp>
          <p:nvCxnSpPr>
            <p:cNvPr id="8" name="Straight Connector 7">
              <a:extLst>
                <a:ext uri="{FF2B5EF4-FFF2-40B4-BE49-F238E27FC236}">
                  <a16:creationId xmlns:a16="http://schemas.microsoft.com/office/drawing/2014/main" id="{5A84F308-0A08-2E5B-9FAC-69B0D350D417}"/>
                </a:ext>
              </a:extLst>
            </p:cNvPr>
            <p:cNvCxnSpPr>
              <a:cxnSpLocks/>
            </p:cNvCxnSpPr>
            <p:nvPr/>
          </p:nvCxnSpPr>
          <p:spPr>
            <a:xfrm rot="16200000">
              <a:off x="6668946" y="4572000"/>
              <a:ext cx="36576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FBF009D-AEB9-65BF-BF75-CDEEC8AF692E}"/>
                </a:ext>
              </a:extLst>
            </p:cNvPr>
            <p:cNvSpPr txBox="1"/>
            <p:nvPr/>
          </p:nvSpPr>
          <p:spPr>
            <a:xfrm rot="16200000">
              <a:off x="8470236" y="4448889"/>
              <a:ext cx="209830" cy="246221"/>
            </a:xfrm>
            <a:prstGeom prst="rect">
              <a:avLst/>
            </a:prstGeom>
            <a:noFill/>
          </p:spPr>
          <p:txBody>
            <a:bodyPr wrap="none" rtlCol="0">
              <a:spAutoFit/>
            </a:bodyPr>
            <a:lstStyle/>
            <a:p>
              <a:r>
                <a:rPr lang="en-US" sz="1000" dirty="0"/>
                <a:t>11 in.</a:t>
              </a:r>
            </a:p>
          </p:txBody>
        </p:sp>
      </p:grpSp>
    </p:spTree>
    <p:extLst>
      <p:ext uri="{BB962C8B-B14F-4D97-AF65-F5344CB8AC3E}">
        <p14:creationId xmlns:p14="http://schemas.microsoft.com/office/powerpoint/2010/main" val="26984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F37F9155-7EC1-F144-02A6-1FA03E8F5B3A}"/>
              </a:ext>
            </a:extLst>
          </p:cNvPr>
          <p:cNvSpPr txBox="1">
            <a:spLocks noGrp="1"/>
          </p:cNvSpPr>
          <p:nvPr>
            <p:ph type="title" idx="4294967295"/>
          </p:nvPr>
        </p:nvSpPr>
        <p:spPr>
          <a:xfrm>
            <a:off x="492857" y="480187"/>
            <a:ext cx="8158287" cy="5078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COLORS</a:t>
            </a:r>
          </a:p>
        </p:txBody>
      </p:sp>
      <p:sp>
        <p:nvSpPr>
          <p:cNvPr id="11" name="Freeform: Shape 18" descr="Water Supply Improvement Banner">
            <a:extLst>
              <a:ext uri="{FF2B5EF4-FFF2-40B4-BE49-F238E27FC236}">
                <a16:creationId xmlns:a16="http://schemas.microsoft.com/office/drawing/2014/main" id="{96EABAD0-2A5F-386F-62C7-75C870CCDA74}"/>
              </a:ext>
            </a:extLst>
          </p:cNvPr>
          <p:cNvSpPr>
            <a:spLocks noChangeAspect="1"/>
          </p:cNvSpPr>
          <p:nvPr/>
        </p:nvSpPr>
        <p:spPr bwMode="auto">
          <a:xfrm flipH="1">
            <a:off x="523750" y="1133548"/>
            <a:ext cx="2469356" cy="259556"/>
          </a:xfrm>
          <a:custGeom>
            <a:avLst/>
            <a:gdLst>
              <a:gd name="T0" fmla="*/ 1859307 w 4702715"/>
              <a:gd name="T1" fmla="*/ 0 h 480098"/>
              <a:gd name="T2" fmla="*/ 0 w 4702715"/>
              <a:gd name="T3" fmla="*/ 0 h 480098"/>
              <a:gd name="T4" fmla="*/ 167637 w 4702715"/>
              <a:gd name="T5" fmla="*/ 172849 h 480098"/>
              <a:gd name="T6" fmla="*/ 0 w 4702715"/>
              <a:gd name="T7" fmla="*/ 345697 h 480098"/>
              <a:gd name="T8" fmla="*/ 1431745 w 4702715"/>
              <a:gd name="T9" fmla="*/ 345697 h 480098"/>
              <a:gd name="T10" fmla="*/ 1432533 w 4702715"/>
              <a:gd name="T11" fmla="*/ 346510 h 480098"/>
              <a:gd name="T12" fmla="*/ 3291840 w 4702715"/>
              <a:gd name="T13" fmla="*/ 346510 h 480098"/>
              <a:gd name="T14" fmla="*/ 3124203 w 4702715"/>
              <a:gd name="T15" fmla="*/ 173661 h 480098"/>
              <a:gd name="T16" fmla="*/ 3291840 w 4702715"/>
              <a:gd name="T17" fmla="*/ 813 h 480098"/>
              <a:gd name="T18" fmla="*/ 1860095 w 4702715"/>
              <a:gd name="T19" fmla="*/ 813 h 4800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02715"/>
              <a:gd name="T31" fmla="*/ 0 h 480098"/>
              <a:gd name="T32" fmla="*/ 4702715 w 4702715"/>
              <a:gd name="T33" fmla="*/ 480098 h 4800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lnTo>
                  <a:pt x="2656201" y="0"/>
                </a:lnTo>
                <a:close/>
              </a:path>
            </a:pathLst>
          </a:custGeom>
          <a:solidFill>
            <a:srgbClr val="FFFF41"/>
          </a:solidFill>
          <a:ln w="12700">
            <a:solidFill>
              <a:srgbClr val="164484"/>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en-US" altLang="en-US" sz="1200" b="1" dirty="0">
                <a:solidFill>
                  <a:srgbClr val="164484"/>
                </a:solidFill>
                <a:latin typeface="Calibri" panose="020F0502020204030204" pitchFamily="34" charset="0"/>
                <a:ea typeface="Calibri" panose="020F0502020204030204" pitchFamily="34" charset="0"/>
                <a:cs typeface="Times New Roman" panose="02020603050405020304" pitchFamily="18" charset="0"/>
              </a:rPr>
              <a:t>WATER SUPPLY IMPROVEMENT</a:t>
            </a:r>
            <a:endParaRPr lang="en-US" altLang="en-US" b="1" dirty="0">
              <a:solidFill>
                <a:srgbClr val="164484"/>
              </a:solidFill>
              <a:latin typeface="Arial" panose="020B0604020202020204" pitchFamily="34" charset="0"/>
            </a:endParaRPr>
          </a:p>
        </p:txBody>
      </p:sp>
      <p:sp>
        <p:nvSpPr>
          <p:cNvPr id="15" name="Rectangle 12">
            <a:extLst>
              <a:ext uri="{FF2B5EF4-FFF2-40B4-BE49-F238E27FC236}">
                <a16:creationId xmlns:a16="http://schemas.microsoft.com/office/drawing/2014/main" id="{0AE6CD93-29B8-EE51-8932-906A958D39B3}"/>
              </a:ext>
            </a:extLst>
          </p:cNvPr>
          <p:cNvSpPr>
            <a:spLocks noChangeArrowheads="1"/>
          </p:cNvSpPr>
          <p:nvPr/>
        </p:nvSpPr>
        <p:spPr bwMode="auto">
          <a:xfrm>
            <a:off x="520409" y="1444783"/>
            <a:ext cx="108106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Banner outline is blue</a:t>
            </a:r>
            <a:endParaRPr lang="en-US" altLang="en-US" sz="600" dirty="0">
              <a:solidFill>
                <a:schemeClr val="tx1">
                  <a:lumMod val="75000"/>
                  <a:lumOff val="25000"/>
                </a:schemeClr>
              </a:solidFill>
            </a:endParaRPr>
          </a:p>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Font is blue</a:t>
            </a:r>
            <a:endParaRPr lang="en-US" altLang="en-US" sz="1350" dirty="0">
              <a:solidFill>
                <a:schemeClr val="tx1">
                  <a:lumMod val="75000"/>
                  <a:lumOff val="25000"/>
                </a:schemeClr>
              </a:solidFill>
              <a:latin typeface="Arial" panose="020B0604020202020204" pitchFamily="34" charset="0"/>
            </a:endParaRPr>
          </a:p>
        </p:txBody>
      </p:sp>
      <p:sp>
        <p:nvSpPr>
          <p:cNvPr id="26" name="Rectangle 25">
            <a:extLst>
              <a:ext uri="{FF2B5EF4-FFF2-40B4-BE49-F238E27FC236}">
                <a16:creationId xmlns:a16="http://schemas.microsoft.com/office/drawing/2014/main" id="{E64411C7-1E9D-C833-C8B4-4ED72B35BF0B}"/>
              </a:ext>
              <a:ext uri="{C183D7F6-B498-43B3-948B-1728B52AA6E4}">
                <adec:decorative xmlns:adec="http://schemas.microsoft.com/office/drawing/2017/decorative" val="1"/>
              </a:ext>
            </a:extLst>
          </p:cNvPr>
          <p:cNvSpPr>
            <a:spLocks noChangeAspect="1"/>
          </p:cNvSpPr>
          <p:nvPr/>
        </p:nvSpPr>
        <p:spPr>
          <a:xfrm>
            <a:off x="3549598" y="1373578"/>
            <a:ext cx="136684" cy="137160"/>
          </a:xfrm>
          <a:prstGeom prst="rect">
            <a:avLst/>
          </a:prstGeom>
          <a:solidFill>
            <a:srgbClr val="FFF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3" name="Rectangle 12">
            <a:extLst>
              <a:ext uri="{FF2B5EF4-FFF2-40B4-BE49-F238E27FC236}">
                <a16:creationId xmlns:a16="http://schemas.microsoft.com/office/drawing/2014/main" id="{A34F8AE9-7940-A962-2AFD-B5B43ED55976}"/>
              </a:ext>
              <a:ext uri="{C183D7F6-B498-43B3-948B-1728B52AA6E4}">
                <adec:decorative xmlns:adec="http://schemas.microsoft.com/office/drawing/2017/decorative" val="1"/>
              </a:ext>
            </a:extLst>
          </p:cNvPr>
          <p:cNvSpPr>
            <a:spLocks noChangeAspect="1"/>
          </p:cNvSpPr>
          <p:nvPr/>
        </p:nvSpPr>
        <p:spPr>
          <a:xfrm>
            <a:off x="3552214" y="1594427"/>
            <a:ext cx="136922" cy="136922"/>
          </a:xfrm>
          <a:prstGeom prst="rect">
            <a:avLst/>
          </a:prstGeom>
          <a:solidFill>
            <a:srgbClr val="1644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0" name="Table 9">
            <a:extLst>
              <a:ext uri="{FF2B5EF4-FFF2-40B4-BE49-F238E27FC236}">
                <a16:creationId xmlns:a16="http://schemas.microsoft.com/office/drawing/2014/main" id="{95AEF53C-3678-67F0-B0D4-5E1BFA40D8ED}"/>
              </a:ext>
            </a:extLst>
          </p:cNvPr>
          <p:cNvGraphicFramePr>
            <a:graphicFrameLocks noGrp="1"/>
          </p:cNvGraphicFramePr>
          <p:nvPr>
            <p:extLst>
              <p:ext uri="{D42A27DB-BD31-4B8C-83A1-F6EECF244321}">
                <p14:modId xmlns:p14="http://schemas.microsoft.com/office/powerpoint/2010/main" val="274875896"/>
              </p:ext>
            </p:extLst>
          </p:nvPr>
        </p:nvGraphicFramePr>
        <p:xfrm>
          <a:off x="3765358" y="1133548"/>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2278242962"/>
                    </a:ext>
                  </a:extLst>
                </a:gridCol>
                <a:gridCol w="1267301">
                  <a:extLst>
                    <a:ext uri="{9D8B030D-6E8A-4147-A177-3AD203B41FA5}">
                      <a16:colId xmlns:a16="http://schemas.microsoft.com/office/drawing/2014/main" val="2285590644"/>
                    </a:ext>
                  </a:extLst>
                </a:gridCol>
                <a:gridCol w="1267778">
                  <a:extLst>
                    <a:ext uri="{9D8B030D-6E8A-4147-A177-3AD203B41FA5}">
                      <a16:colId xmlns:a16="http://schemas.microsoft.com/office/drawing/2014/main" val="1525951898"/>
                    </a:ext>
                  </a:extLst>
                </a:gridCol>
                <a:gridCol w="1267778">
                  <a:extLst>
                    <a:ext uri="{9D8B030D-6E8A-4147-A177-3AD203B41FA5}">
                      <a16:colId xmlns:a16="http://schemas.microsoft.com/office/drawing/2014/main" val="621639908"/>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CMYK</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RGB</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7415142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Yellow</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0, 0, 75, 0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255 / 255 / 65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#FFFF41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2331102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83, 48, 0, 48</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22 / 68 / 132</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dirty="0">
                          <a:solidFill>
                            <a:schemeClr val="tx1">
                              <a:lumMod val="75000"/>
                              <a:lumOff val="25000"/>
                            </a:schemeClr>
                          </a:solidFill>
                          <a:effectLst/>
                        </a:rPr>
                        <a:t>#164484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755767"/>
                  </a:ext>
                </a:extLst>
              </a:tr>
            </a:tbl>
          </a:graphicData>
        </a:graphic>
      </p:graphicFrame>
      <p:pic>
        <p:nvPicPr>
          <p:cNvPr id="4112" name="Picture 29" descr="Environmental Protection Agency Logo">
            <a:extLst>
              <a:ext uri="{FF2B5EF4-FFF2-40B4-BE49-F238E27FC236}">
                <a16:creationId xmlns:a16="http://schemas.microsoft.com/office/drawing/2014/main" id="{25B8E01A-D54A-5D54-1951-BAE77C6ED33A}"/>
              </a:ext>
              <a:ext uri="{C183D7F6-B498-43B3-948B-1728B52AA6E4}">
                <adec:decorative xmlns:adec="http://schemas.microsoft.com/office/drawing/2017/decorative" val="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09" y="2001206"/>
            <a:ext cx="565785" cy="61722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AF0FC15-228F-5CFF-2BE2-72D65BAAACC9}"/>
              </a:ext>
              <a:ext uri="{C183D7F6-B498-43B3-948B-1728B52AA6E4}">
                <adec:decorative xmlns:adec="http://schemas.microsoft.com/office/drawing/2017/decorative" val="1"/>
              </a:ext>
            </a:extLst>
          </p:cNvPr>
          <p:cNvSpPr>
            <a:spLocks noChangeAspect="1"/>
          </p:cNvSpPr>
          <p:nvPr/>
        </p:nvSpPr>
        <p:spPr>
          <a:xfrm>
            <a:off x="3549599" y="2240877"/>
            <a:ext cx="136922" cy="136922"/>
          </a:xfrm>
          <a:prstGeom prst="rect">
            <a:avLst/>
          </a:prstGeom>
          <a:solidFill>
            <a:srgbClr val="37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8" name="Rectangle 17">
            <a:extLst>
              <a:ext uri="{FF2B5EF4-FFF2-40B4-BE49-F238E27FC236}">
                <a16:creationId xmlns:a16="http://schemas.microsoft.com/office/drawing/2014/main" id="{86A78DCD-8CA0-0EA3-4544-489DB5E3AD92}"/>
              </a:ext>
              <a:ext uri="{C183D7F6-B498-43B3-948B-1728B52AA6E4}">
                <adec:decorative xmlns:adec="http://schemas.microsoft.com/office/drawing/2017/decorative" val="1"/>
              </a:ext>
            </a:extLst>
          </p:cNvPr>
          <p:cNvSpPr>
            <a:spLocks noChangeAspect="1"/>
          </p:cNvSpPr>
          <p:nvPr/>
        </p:nvSpPr>
        <p:spPr>
          <a:xfrm>
            <a:off x="3549598" y="2445810"/>
            <a:ext cx="136922" cy="136922"/>
          </a:xfrm>
          <a:prstGeom prst="rect">
            <a:avLst/>
          </a:prstGeom>
          <a:solidFill>
            <a:srgbClr val="0050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9" name="Rectangle 18">
            <a:extLst>
              <a:ext uri="{FF2B5EF4-FFF2-40B4-BE49-F238E27FC236}">
                <a16:creationId xmlns:a16="http://schemas.microsoft.com/office/drawing/2014/main" id="{B82F9049-9188-D0A1-413C-36C50AC93F05}"/>
              </a:ext>
              <a:ext uri="{C183D7F6-B498-43B3-948B-1728B52AA6E4}">
                <adec:decorative xmlns:adec="http://schemas.microsoft.com/office/drawing/2017/decorative" val="1"/>
              </a:ext>
            </a:extLst>
          </p:cNvPr>
          <p:cNvSpPr>
            <a:spLocks noChangeAspect="1"/>
          </p:cNvSpPr>
          <p:nvPr/>
        </p:nvSpPr>
        <p:spPr>
          <a:xfrm flipV="1">
            <a:off x="3549598" y="2650743"/>
            <a:ext cx="136922" cy="140494"/>
          </a:xfrm>
          <a:prstGeom prst="rect">
            <a:avLst/>
          </a:prstGeom>
          <a:solidFill>
            <a:srgbClr val="00C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6" name="Table 15">
            <a:extLst>
              <a:ext uri="{FF2B5EF4-FFF2-40B4-BE49-F238E27FC236}">
                <a16:creationId xmlns:a16="http://schemas.microsoft.com/office/drawing/2014/main" id="{D9D36DE1-53C7-06EA-C990-640DEF5B2AE6}"/>
              </a:ext>
            </a:extLst>
          </p:cNvPr>
          <p:cNvGraphicFramePr>
            <a:graphicFrameLocks noGrp="1"/>
          </p:cNvGraphicFramePr>
          <p:nvPr>
            <p:extLst>
              <p:ext uri="{D42A27DB-BD31-4B8C-83A1-F6EECF244321}">
                <p14:modId xmlns:p14="http://schemas.microsoft.com/office/powerpoint/2010/main" val="2855141039"/>
              </p:ext>
            </p:extLst>
          </p:nvPr>
        </p:nvGraphicFramePr>
        <p:xfrm>
          <a:off x="3765358" y="2003401"/>
          <a:ext cx="4854893" cy="82296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78, 40, 0, 0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55 / 153 / 255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#3799FF</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 text and water</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100, 56, 0, 29</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80 / 180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#0050B4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100, 0, 78, 20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204 / 44</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#00CC2C</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bl>
          </a:graphicData>
        </a:graphic>
      </p:graphicFrame>
      <p:pic>
        <p:nvPicPr>
          <p:cNvPr id="4116" name="Picture 36" descr="New Hampshire Department of Environmental Services Logo">
            <a:extLst>
              <a:ext uri="{FF2B5EF4-FFF2-40B4-BE49-F238E27FC236}">
                <a16:creationId xmlns:a16="http://schemas.microsoft.com/office/drawing/2014/main" id="{F3B909A1-6A11-6E47-5C71-407AE32163A2}"/>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09" y="3079114"/>
            <a:ext cx="1153001" cy="61722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1508BEB2-CBE0-6B57-770B-C0DE8C43CE07}"/>
              </a:ext>
              <a:ext uri="{C183D7F6-B498-43B3-948B-1728B52AA6E4}">
                <adec:decorative xmlns:adec="http://schemas.microsoft.com/office/drawing/2017/decorative" val="1"/>
              </a:ext>
            </a:extLst>
          </p:cNvPr>
          <p:cNvSpPr>
            <a:spLocks noChangeAspect="1"/>
          </p:cNvSpPr>
          <p:nvPr/>
        </p:nvSpPr>
        <p:spPr>
          <a:xfrm>
            <a:off x="3549360" y="3319144"/>
            <a:ext cx="136922" cy="13692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3" name="Rectangle 22">
            <a:extLst>
              <a:ext uri="{FF2B5EF4-FFF2-40B4-BE49-F238E27FC236}">
                <a16:creationId xmlns:a16="http://schemas.microsoft.com/office/drawing/2014/main" id="{009BB967-3BA9-9E0C-0AC8-52F57CC68C68}"/>
              </a:ext>
              <a:ext uri="{C183D7F6-B498-43B3-948B-1728B52AA6E4}">
                <adec:decorative xmlns:adec="http://schemas.microsoft.com/office/drawing/2017/decorative" val="1"/>
              </a:ext>
            </a:extLst>
          </p:cNvPr>
          <p:cNvSpPr>
            <a:spLocks noChangeAspect="1"/>
          </p:cNvSpPr>
          <p:nvPr/>
        </p:nvSpPr>
        <p:spPr>
          <a:xfrm>
            <a:off x="3549598" y="3527329"/>
            <a:ext cx="136922" cy="136922"/>
          </a:xfrm>
          <a:prstGeom prst="rect">
            <a:avLst/>
          </a:prstGeom>
          <a:solidFill>
            <a:srgbClr val="33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21" name="Table 20">
            <a:extLst>
              <a:ext uri="{FF2B5EF4-FFF2-40B4-BE49-F238E27FC236}">
                <a16:creationId xmlns:a16="http://schemas.microsoft.com/office/drawing/2014/main" id="{866F94DB-D5EB-147D-0DFB-48B1E8A09F1D}"/>
              </a:ext>
            </a:extLst>
          </p:cNvPr>
          <p:cNvGraphicFramePr>
            <a:graphicFrameLocks noGrp="1"/>
          </p:cNvGraphicFramePr>
          <p:nvPr>
            <p:extLst>
              <p:ext uri="{D42A27DB-BD31-4B8C-83A1-F6EECF244321}">
                <p14:modId xmlns:p14="http://schemas.microsoft.com/office/powerpoint/2010/main" val="3174976374"/>
              </p:ext>
            </p:extLst>
          </p:nvPr>
        </p:nvGraphicFramePr>
        <p:xfrm>
          <a:off x="3765358" y="3078995"/>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1603309694"/>
                    </a:ext>
                  </a:extLst>
                </a:gridCol>
                <a:gridCol w="1267301">
                  <a:extLst>
                    <a:ext uri="{9D8B030D-6E8A-4147-A177-3AD203B41FA5}">
                      <a16:colId xmlns:a16="http://schemas.microsoft.com/office/drawing/2014/main" val="2969344431"/>
                    </a:ext>
                  </a:extLst>
                </a:gridCol>
                <a:gridCol w="1267778">
                  <a:extLst>
                    <a:ext uri="{9D8B030D-6E8A-4147-A177-3AD203B41FA5}">
                      <a16:colId xmlns:a16="http://schemas.microsoft.com/office/drawing/2014/main" val="468144997"/>
                    </a:ext>
                  </a:extLst>
                </a:gridCol>
                <a:gridCol w="1267778">
                  <a:extLst>
                    <a:ext uri="{9D8B030D-6E8A-4147-A177-3AD203B41FA5}">
                      <a16:colId xmlns:a16="http://schemas.microsoft.com/office/drawing/2014/main" val="1458942776"/>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610221373"/>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67, 67, 0, 40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51 / 153</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#333399</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1396454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50, 0, 50, 60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102 / 51</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#336633</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588569921"/>
                  </a:ext>
                </a:extLst>
              </a:tr>
            </a:tbl>
          </a:graphicData>
        </a:graphic>
      </p:graphicFrame>
      <p:pic>
        <p:nvPicPr>
          <p:cNvPr id="1028" name="Picture 15" descr="Drinking Water and Groundwater Trust Fund Logo">
            <a:extLst>
              <a:ext uri="{FF2B5EF4-FFF2-40B4-BE49-F238E27FC236}">
                <a16:creationId xmlns:a16="http://schemas.microsoft.com/office/drawing/2014/main" id="{5665FC07-89BE-8DCB-DD1F-1150C8DA429D}"/>
              </a:ext>
              <a:ext uri="{C183D7F6-B498-43B3-948B-1728B52AA6E4}">
                <adec:decorative xmlns:adec="http://schemas.microsoft.com/office/drawing/2017/decorative" val="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045" y="4153534"/>
            <a:ext cx="1050131" cy="61722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3EB827F-0F44-58C5-8664-B2F321BC0CCE}"/>
              </a:ext>
              <a:ext uri="{C183D7F6-B498-43B3-948B-1728B52AA6E4}">
                <adec:decorative xmlns:adec="http://schemas.microsoft.com/office/drawing/2017/decorative" val="1"/>
              </a:ext>
            </a:extLst>
          </p:cNvPr>
          <p:cNvSpPr>
            <a:spLocks noChangeAspect="1"/>
          </p:cNvSpPr>
          <p:nvPr/>
        </p:nvSpPr>
        <p:spPr>
          <a:xfrm>
            <a:off x="3549303" y="4390531"/>
            <a:ext cx="136922" cy="136922"/>
          </a:xfrm>
          <a:prstGeom prst="rect">
            <a:avLst/>
          </a:prstGeom>
          <a:solidFill>
            <a:srgbClr val="508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2" name="Rectangle 11">
            <a:extLst>
              <a:ext uri="{FF2B5EF4-FFF2-40B4-BE49-F238E27FC236}">
                <a16:creationId xmlns:a16="http://schemas.microsoft.com/office/drawing/2014/main" id="{E435B974-2E7E-1068-80B4-648970FA82B3}"/>
              </a:ext>
              <a:ext uri="{C183D7F6-B498-43B3-948B-1728B52AA6E4}">
                <adec:decorative xmlns:adec="http://schemas.microsoft.com/office/drawing/2017/decorative" val="1"/>
              </a:ext>
            </a:extLst>
          </p:cNvPr>
          <p:cNvSpPr>
            <a:spLocks noChangeAspect="1"/>
          </p:cNvSpPr>
          <p:nvPr/>
        </p:nvSpPr>
        <p:spPr>
          <a:xfrm>
            <a:off x="3549302" y="4595464"/>
            <a:ext cx="136922" cy="136922"/>
          </a:xfrm>
          <a:prstGeom prst="rect">
            <a:avLst/>
          </a:prstGeom>
          <a:solidFill>
            <a:srgbClr val="243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4" name="Rectangle 13">
            <a:extLst>
              <a:ext uri="{FF2B5EF4-FFF2-40B4-BE49-F238E27FC236}">
                <a16:creationId xmlns:a16="http://schemas.microsoft.com/office/drawing/2014/main" id="{DAB1C52E-F1F3-C985-D4E1-094B811A17F2}"/>
              </a:ext>
              <a:ext uri="{C183D7F6-B498-43B3-948B-1728B52AA6E4}">
                <adec:decorative xmlns:adec="http://schemas.microsoft.com/office/drawing/2017/decorative" val="1"/>
              </a:ext>
            </a:extLst>
          </p:cNvPr>
          <p:cNvSpPr>
            <a:spLocks noChangeAspect="1"/>
          </p:cNvSpPr>
          <p:nvPr/>
        </p:nvSpPr>
        <p:spPr>
          <a:xfrm flipV="1">
            <a:off x="3549302" y="4800397"/>
            <a:ext cx="136922" cy="140494"/>
          </a:xfrm>
          <a:prstGeom prst="rect">
            <a:avLst/>
          </a:prstGeom>
          <a:solidFill>
            <a:srgbClr val="232E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8" name="Table 7">
            <a:extLst>
              <a:ext uri="{FF2B5EF4-FFF2-40B4-BE49-F238E27FC236}">
                <a16:creationId xmlns:a16="http://schemas.microsoft.com/office/drawing/2014/main" id="{9A9FF6E9-C55E-8EC9-E035-329837D79F0D}"/>
              </a:ext>
            </a:extLst>
          </p:cNvPr>
          <p:cNvGraphicFramePr>
            <a:graphicFrameLocks noGrp="1"/>
          </p:cNvGraphicFramePr>
          <p:nvPr>
            <p:extLst>
              <p:ext uri="{D42A27DB-BD31-4B8C-83A1-F6EECF244321}">
                <p14:modId xmlns:p14="http://schemas.microsoft.com/office/powerpoint/2010/main" val="828770023"/>
              </p:ext>
            </p:extLst>
          </p:nvPr>
        </p:nvGraphicFramePr>
        <p:xfrm>
          <a:off x="3765062" y="4153055"/>
          <a:ext cx="4854893" cy="82296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Light 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60, 31, 0, 22</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80 / 138 / 200</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#508AC8</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Blue</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76, 61, 0, 41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36 / 59 / 151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#243B97</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Dark blue</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66, 55, 0, 60</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35 / 46 / 102</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#232E66</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bl>
          </a:graphicData>
        </a:graphic>
      </p:graphicFrame>
    </p:spTree>
    <p:extLst>
      <p:ext uri="{BB962C8B-B14F-4D97-AF65-F5344CB8AC3E}">
        <p14:creationId xmlns:p14="http://schemas.microsoft.com/office/powerpoint/2010/main" val="13047180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2743</TotalTime>
  <Words>412</Words>
  <Application>Microsoft Office PowerPoint</Application>
  <PresentationFormat>Custom</PresentationFormat>
  <Paragraphs>88</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Sign</vt:lpstr>
      <vt:lpstr>Poster</vt:lpstr>
      <vt:lpstr>COLORS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sign-dwsrf-dwgtf</dc:title>
  <dc:creator>Thunberg, Molly</dc:creator>
  <cp:keywords>dwsrf, drinking, water, groundwater, state, revolving, loan, fund, grant, public, water, supplier, pws, supply, infrastructure, NHDES, DWGTF, drinking water and groundwater trust fund, trust fund</cp:keywords>
  <cp:lastModifiedBy>Thunberg, Molly</cp:lastModifiedBy>
  <cp:revision>22</cp:revision>
  <dcterms:created xsi:type="dcterms:W3CDTF">2023-04-30T17:37:14Z</dcterms:created>
  <dcterms:modified xsi:type="dcterms:W3CDTF">2023-06-26T23:25:33Z</dcterms:modified>
</cp:coreProperties>
</file>