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59" r:id="rId4"/>
  </p:sldIdLst>
  <p:sldSz cx="9144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E87834-9A4A-B243-3092-3F9578CE56EF}" name="Thunberg, Molly" initials="TM" userId="S::Molly.L.Thunberg@des.nh.gov::2e815894-7fe4-4947-b42d-1d0094c404c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64484"/>
    <a:srgbClr val="F2F4F8"/>
    <a:srgbClr val="FF0031"/>
    <a:srgbClr val="002C73"/>
    <a:srgbClr val="3B5486"/>
    <a:srgbClr val="0050B4"/>
    <a:srgbClr val="00CC2C"/>
    <a:srgbClr val="FFFF41"/>
    <a:srgbClr val="5AB224"/>
    <a:srgbClr val="028D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DB1EAB-4FCA-4FCE-BF71-D45A5F5750F3}" v="17" dt="2023-05-10T13:13:07.9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varScale="1">
        <p:scale>
          <a:sx n="80" d="100"/>
          <a:sy n="80" d="100"/>
        </p:scale>
        <p:origin x="2412"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6484"/>
            <a:ext cx="7772400" cy="318346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4802717"/>
            <a:ext cx="6858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6131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64641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86834"/>
            <a:ext cx="1971675"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486834"/>
            <a:ext cx="5800725"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88563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295147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2279653"/>
            <a:ext cx="7886700" cy="380364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6119286"/>
            <a:ext cx="7886700" cy="2000249"/>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13DE22-2B23-4223-A9D1-588DC3D7EE13}"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929227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434167"/>
            <a:ext cx="38862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78721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86836"/>
            <a:ext cx="788670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241551"/>
            <a:ext cx="3868340"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340100"/>
            <a:ext cx="3868340"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2241551"/>
            <a:ext cx="3887391"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3340100"/>
            <a:ext cx="388739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13DE22-2B23-4223-A9D1-588DC3D7EE13}"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401575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13DE22-2B23-4223-A9D1-588DC3D7EE13}" type="datetimeFigureOut">
              <a:rPr lang="en-US" smtClean="0"/>
              <a:t>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54372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3DE22-2B23-4223-A9D1-588DC3D7EE13}" type="datetimeFigureOut">
              <a:rPr lang="en-US" smtClean="0"/>
              <a:t>6/26/2023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78404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316569"/>
            <a:ext cx="462915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336667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609600"/>
            <a:ext cx="2949178" cy="21336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1316569"/>
            <a:ext cx="4629150" cy="64981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743200"/>
            <a:ext cx="2949178"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13DE22-2B23-4223-A9D1-588DC3D7EE13}"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94C3A-6A17-4F10-9E0B-65C9168ED703}" type="slidenum">
              <a:rPr lang="en-US" smtClean="0"/>
              <a:t>‹#›</a:t>
            </a:fld>
            <a:endParaRPr lang="en-US"/>
          </a:p>
        </p:txBody>
      </p:sp>
    </p:spTree>
    <p:extLst>
      <p:ext uri="{BB962C8B-B14F-4D97-AF65-F5344CB8AC3E}">
        <p14:creationId xmlns:p14="http://schemas.microsoft.com/office/powerpoint/2010/main" val="155963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86836"/>
            <a:ext cx="788670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434167"/>
            <a:ext cx="78867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8475136"/>
            <a:ext cx="20574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513DE22-2B23-4223-A9D1-588DC3D7EE13}" type="datetimeFigureOut">
              <a:rPr lang="en-US" smtClean="0"/>
              <a:t>6/26/2023</a:t>
            </a:fld>
            <a:endParaRPr lang="en-US"/>
          </a:p>
        </p:txBody>
      </p:sp>
      <p:sp>
        <p:nvSpPr>
          <p:cNvPr id="5" name="Footer Placeholder 4"/>
          <p:cNvSpPr>
            <a:spLocks noGrp="1"/>
          </p:cNvSpPr>
          <p:nvPr>
            <p:ph type="ftr" sz="quarter" idx="3"/>
          </p:nvPr>
        </p:nvSpPr>
        <p:spPr>
          <a:xfrm>
            <a:off x="3028950" y="8475136"/>
            <a:ext cx="30861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8475136"/>
            <a:ext cx="20574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694C3A-6A17-4F10-9E0B-65C9168ED703}" type="slidenum">
              <a:rPr lang="en-US" smtClean="0"/>
              <a:t>‹#›</a:t>
            </a:fld>
            <a:endParaRPr lang="en-US"/>
          </a:p>
        </p:txBody>
      </p:sp>
    </p:spTree>
    <p:extLst>
      <p:ext uri="{BB962C8B-B14F-4D97-AF65-F5344CB8AC3E}">
        <p14:creationId xmlns:p14="http://schemas.microsoft.com/office/powerpoint/2010/main" val="3472166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AA437EF-2F63-EB62-4712-DE50267EAB74}"/>
              </a:ext>
            </a:extLst>
          </p:cNvPr>
          <p:cNvSpPr txBox="1">
            <a:spLocks noGrp="1"/>
          </p:cNvSpPr>
          <p:nvPr>
            <p:ph type="title" idx="4294967295"/>
          </p:nvPr>
        </p:nvSpPr>
        <p:spPr>
          <a:xfrm>
            <a:off x="-574196" y="0"/>
            <a:ext cx="57419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Sign</a:t>
            </a:r>
          </a:p>
        </p:txBody>
      </p:sp>
      <p:sp>
        <p:nvSpPr>
          <p:cNvPr id="2" name="Rectangle 1" descr="Template construction sign">
            <a:extLst>
              <a:ext uri="{FF2B5EF4-FFF2-40B4-BE49-F238E27FC236}">
                <a16:creationId xmlns:a16="http://schemas.microsoft.com/office/drawing/2014/main" id="{80335890-0E15-A876-BA46-923FDB7CAF43}"/>
              </a:ext>
            </a:extLst>
          </p:cNvPr>
          <p:cNvSpPr>
            <a:spLocks noChangeAspect="1"/>
          </p:cNvSpPr>
          <p:nvPr/>
        </p:nvSpPr>
        <p:spPr>
          <a:xfrm>
            <a:off x="914400" y="2743200"/>
            <a:ext cx="7315200" cy="3657600"/>
          </a:xfrm>
          <a:prstGeom prst="rect">
            <a:avLst/>
          </a:prstGeom>
          <a:noFill/>
          <a:ln w="25400">
            <a:solidFill>
              <a:srgbClr val="16448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5" name="Group 254" descr="3.5 inch margins">
            <a:extLst>
              <a:ext uri="{FF2B5EF4-FFF2-40B4-BE49-F238E27FC236}">
                <a16:creationId xmlns:a16="http://schemas.microsoft.com/office/drawing/2014/main" id="{E653991D-4FD3-825F-4372-C2E17DF51481}"/>
              </a:ext>
            </a:extLst>
          </p:cNvPr>
          <p:cNvGrpSpPr/>
          <p:nvPr/>
        </p:nvGrpSpPr>
        <p:grpSpPr>
          <a:xfrm>
            <a:off x="831180" y="4444397"/>
            <a:ext cx="439544" cy="223618"/>
            <a:chOff x="878561" y="5573651"/>
            <a:chExt cx="439544" cy="223618"/>
          </a:xfrm>
        </p:grpSpPr>
        <p:cxnSp>
          <p:nvCxnSpPr>
            <p:cNvPr id="256" name="Straight Connector 255">
              <a:extLst>
                <a:ext uri="{FF2B5EF4-FFF2-40B4-BE49-F238E27FC236}">
                  <a16:creationId xmlns:a16="http://schemas.microsoft.com/office/drawing/2014/main" id="{B9F24A5B-28C4-9FB5-8300-947186D75828}"/>
                </a:ext>
              </a:extLst>
            </p:cNvPr>
            <p:cNvCxnSpPr>
              <a:cxnSpLocks/>
            </p:cNvCxnSpPr>
            <p:nvPr/>
          </p:nvCxnSpPr>
          <p:spPr>
            <a:xfrm>
              <a:off x="955091" y="579726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257" name="TextBox 256">
              <a:extLst>
                <a:ext uri="{FF2B5EF4-FFF2-40B4-BE49-F238E27FC236}">
                  <a16:creationId xmlns:a16="http://schemas.microsoft.com/office/drawing/2014/main" id="{07AC17F5-38F0-153C-3036-5BDE605BE2C7}"/>
                </a:ext>
              </a:extLst>
            </p:cNvPr>
            <p:cNvSpPr txBox="1"/>
            <p:nvPr/>
          </p:nvSpPr>
          <p:spPr>
            <a:xfrm>
              <a:off x="878561" y="5573651"/>
              <a:ext cx="439544" cy="215444"/>
            </a:xfrm>
            <a:prstGeom prst="rect">
              <a:avLst/>
            </a:prstGeom>
            <a:noFill/>
          </p:spPr>
          <p:txBody>
            <a:bodyPr wrap="none" rtlCol="0">
              <a:spAutoFit/>
            </a:bodyPr>
            <a:lstStyle/>
            <a:p>
              <a:r>
                <a:rPr lang="en-US" sz="800" dirty="0"/>
                <a:t>3.5 in.</a:t>
              </a:r>
            </a:p>
          </p:txBody>
        </p:sp>
      </p:grpSp>
      <p:sp>
        <p:nvSpPr>
          <p:cNvPr id="129" name="Rectangle 128">
            <a:extLst>
              <a:ext uri="{FF2B5EF4-FFF2-40B4-BE49-F238E27FC236}">
                <a16:creationId xmlns:a16="http://schemas.microsoft.com/office/drawing/2014/main" id="{5C00E0BF-E42C-38AC-A3C0-9B61AD66F3C7}"/>
              </a:ext>
              <a:ext uri="{C183D7F6-B498-43B3-948B-1728B52AA6E4}">
                <adec:decorative xmlns:adec="http://schemas.microsoft.com/office/drawing/2017/decorative" val="1"/>
              </a:ext>
            </a:extLst>
          </p:cNvPr>
          <p:cNvSpPr/>
          <p:nvPr/>
        </p:nvSpPr>
        <p:spPr>
          <a:xfrm>
            <a:off x="930945" y="2743200"/>
            <a:ext cx="2743200" cy="3657600"/>
          </a:xfrm>
          <a:prstGeom prst="rect">
            <a:avLst/>
          </a:prstGeom>
          <a:solidFill>
            <a:srgbClr val="F2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TextBox 118">
            <a:extLst>
              <a:ext uri="{FF2B5EF4-FFF2-40B4-BE49-F238E27FC236}">
                <a16:creationId xmlns:a16="http://schemas.microsoft.com/office/drawing/2014/main" id="{79F00257-BFA4-1751-5D85-A7DC4FC2ADEF}"/>
              </a:ext>
            </a:extLst>
          </p:cNvPr>
          <p:cNvSpPr txBox="1"/>
          <p:nvPr/>
        </p:nvSpPr>
        <p:spPr>
          <a:xfrm>
            <a:off x="1114847" y="2991335"/>
            <a:ext cx="2333203" cy="692497"/>
          </a:xfrm>
          <a:prstGeom prst="rect">
            <a:avLst/>
          </a:prstGeom>
          <a:noFill/>
        </p:spPr>
        <p:txBody>
          <a:bodyPr wrap="square" rtlCol="0">
            <a:spAutoFit/>
          </a:bodyPr>
          <a:lstStyle/>
          <a:p>
            <a:pPr algn="ctr"/>
            <a:r>
              <a:rPr lang="en-US" sz="1100" dirty="0">
                <a:solidFill>
                  <a:srgbClr val="164484"/>
                </a:solidFill>
              </a:rPr>
              <a:t>PROJECT FUNDED BY</a:t>
            </a:r>
          </a:p>
          <a:p>
            <a:pPr algn="ctr"/>
            <a:r>
              <a:rPr lang="en-US" sz="1400" b="1" dirty="0">
                <a:solidFill>
                  <a:srgbClr val="164484"/>
                </a:solidFill>
              </a:rPr>
              <a:t>President Joe Biden’s </a:t>
            </a:r>
          </a:p>
          <a:p>
            <a:pPr algn="ctr">
              <a:spcAft>
                <a:spcPts val="600"/>
              </a:spcAft>
            </a:pPr>
            <a:r>
              <a:rPr lang="en-US" sz="1400" b="1" dirty="0">
                <a:solidFill>
                  <a:srgbClr val="164484"/>
                </a:solidFill>
              </a:rPr>
              <a:t>Bipartisan Infrastructure Law</a:t>
            </a:r>
          </a:p>
        </p:txBody>
      </p:sp>
      <p:sp>
        <p:nvSpPr>
          <p:cNvPr id="7" name="Rectangle 6">
            <a:extLst>
              <a:ext uri="{FF2B5EF4-FFF2-40B4-BE49-F238E27FC236}">
                <a16:creationId xmlns:a16="http://schemas.microsoft.com/office/drawing/2014/main" id="{465ECDB2-5330-C567-804B-95083C9D6792}"/>
              </a:ext>
            </a:extLst>
          </p:cNvPr>
          <p:cNvSpPr/>
          <p:nvPr/>
        </p:nvSpPr>
        <p:spPr>
          <a:xfrm>
            <a:off x="1177598" y="3720588"/>
            <a:ext cx="2200891" cy="1630687"/>
          </a:xfrm>
          <a:prstGeom prst="rect">
            <a:avLst/>
          </a:prstGeom>
          <a:noFill/>
          <a:ln>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dirty="0">
                <a:solidFill>
                  <a:srgbClr val="164484"/>
                </a:solidFill>
              </a:rPr>
              <a:t>NHDES Revolving Loan Fund</a:t>
            </a:r>
          </a:p>
          <a:p>
            <a:pPr algn="ctr"/>
            <a:endParaRPr lang="en-US" sz="900" dirty="0">
              <a:solidFill>
                <a:srgbClr val="164484"/>
              </a:solidFill>
            </a:endParaRPr>
          </a:p>
          <a:p>
            <a:pPr algn="ctr"/>
            <a:r>
              <a:rPr lang="en-US" sz="900" dirty="0">
                <a:solidFill>
                  <a:srgbClr val="164484"/>
                </a:solidFill>
              </a:rPr>
              <a:t>[Insert additional funding programs]</a:t>
            </a:r>
          </a:p>
        </p:txBody>
      </p:sp>
      <p:sp>
        <p:nvSpPr>
          <p:cNvPr id="91" name="Freeform: Shape 90" descr="Water Supply Improvement Banner">
            <a:extLst>
              <a:ext uri="{FF2B5EF4-FFF2-40B4-BE49-F238E27FC236}">
                <a16:creationId xmlns:a16="http://schemas.microsoft.com/office/drawing/2014/main" id="{DD496BD7-84B5-2582-D9F3-B56BB4AA688F}"/>
              </a:ext>
            </a:extLst>
          </p:cNvPr>
          <p:cNvSpPr/>
          <p:nvPr/>
        </p:nvSpPr>
        <p:spPr>
          <a:xfrm flipH="1">
            <a:off x="3947699" y="3040588"/>
            <a:ext cx="4013834" cy="457200"/>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lgn="ctr">
              <a:spcBef>
                <a:spcPts val="0"/>
              </a:spcBef>
              <a:spcAft>
                <a:spcPts val="0"/>
              </a:spcAft>
            </a:pPr>
            <a:r>
              <a:rPr lang="en-US" sz="2000" b="1" kern="1200" dirty="0">
                <a:solidFill>
                  <a:srgbClr val="164484"/>
                </a:solidFill>
                <a:effectLst/>
                <a:ea typeface="Calibri" panose="020F0502020204030204" pitchFamily="34" charset="0"/>
                <a:cs typeface="Times New Roman" panose="02020603050405020304" pitchFamily="18" charset="0"/>
              </a:rPr>
              <a:t>WATER SUPPLY IMPROVEMENT</a:t>
            </a:r>
            <a:endParaRPr lang="en-US" sz="2000" b="1" dirty="0">
              <a:solidFill>
                <a:srgbClr val="164484"/>
              </a:solidFill>
              <a:effectLst/>
              <a:ea typeface="Calibri" panose="020F0502020204030204" pitchFamily="34" charset="0"/>
              <a:cs typeface="Times New Roman" panose="02020603050405020304" pitchFamily="18" charset="0"/>
            </a:endParaRPr>
          </a:p>
        </p:txBody>
      </p:sp>
      <p:graphicFrame>
        <p:nvGraphicFramePr>
          <p:cNvPr id="219" name="Table 219">
            <a:extLst>
              <a:ext uri="{FF2B5EF4-FFF2-40B4-BE49-F238E27FC236}">
                <a16:creationId xmlns:a16="http://schemas.microsoft.com/office/drawing/2014/main" id="{0AE438D0-1D8D-0408-BB8E-9B3ADD814092}"/>
              </a:ext>
            </a:extLst>
          </p:cNvPr>
          <p:cNvGraphicFramePr>
            <a:graphicFrameLocks noGrp="1"/>
          </p:cNvGraphicFramePr>
          <p:nvPr/>
        </p:nvGraphicFramePr>
        <p:xfrm>
          <a:off x="3947699" y="3797531"/>
          <a:ext cx="4031100" cy="228600"/>
        </p:xfrm>
        <a:graphic>
          <a:graphicData uri="http://schemas.openxmlformats.org/drawingml/2006/table">
            <a:tbl>
              <a:tblPr firstRow="1" bandRow="1">
                <a:tableStyleId>{2D5ABB26-0587-4C30-8999-92F81FD0307C}</a:tableStyleId>
              </a:tblPr>
              <a:tblGrid>
                <a:gridCol w="1007775">
                  <a:extLst>
                    <a:ext uri="{9D8B030D-6E8A-4147-A177-3AD203B41FA5}">
                      <a16:colId xmlns:a16="http://schemas.microsoft.com/office/drawing/2014/main" val="4112728516"/>
                    </a:ext>
                  </a:extLst>
                </a:gridCol>
                <a:gridCol w="1007775">
                  <a:extLst>
                    <a:ext uri="{9D8B030D-6E8A-4147-A177-3AD203B41FA5}">
                      <a16:colId xmlns:a16="http://schemas.microsoft.com/office/drawing/2014/main" val="3589236304"/>
                    </a:ext>
                  </a:extLst>
                </a:gridCol>
                <a:gridCol w="1007775">
                  <a:extLst>
                    <a:ext uri="{9D8B030D-6E8A-4147-A177-3AD203B41FA5}">
                      <a16:colId xmlns:a16="http://schemas.microsoft.com/office/drawing/2014/main" val="1375130185"/>
                    </a:ext>
                  </a:extLst>
                </a:gridCol>
                <a:gridCol w="1007775">
                  <a:extLst>
                    <a:ext uri="{9D8B030D-6E8A-4147-A177-3AD203B41FA5}">
                      <a16:colId xmlns:a16="http://schemas.microsoft.com/office/drawing/2014/main" val="1199812545"/>
                    </a:ext>
                  </a:extLst>
                </a:gridCol>
              </a:tblGrid>
              <a:tr h="182880">
                <a:tc>
                  <a:txBody>
                    <a:bodyPr/>
                    <a:lstStyle/>
                    <a:p>
                      <a:r>
                        <a:rPr lang="en-US" sz="9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r>
                        <a:rPr lang="en-US" sz="9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r>
                        <a:rPr lang="en-US" sz="9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477319"/>
                  </a:ext>
                </a:extLst>
              </a:tr>
            </a:tbl>
          </a:graphicData>
        </a:graphic>
      </p:graphicFrame>
      <p:sp>
        <p:nvSpPr>
          <p:cNvPr id="218" name="TextBox 217">
            <a:extLst>
              <a:ext uri="{FF2B5EF4-FFF2-40B4-BE49-F238E27FC236}">
                <a16:creationId xmlns:a16="http://schemas.microsoft.com/office/drawing/2014/main" id="{6F983990-1B58-B6A1-4DD5-57C5A0D886A9}"/>
              </a:ext>
            </a:extLst>
          </p:cNvPr>
          <p:cNvSpPr txBox="1"/>
          <p:nvPr/>
        </p:nvSpPr>
        <p:spPr>
          <a:xfrm>
            <a:off x="3916170" y="4402723"/>
            <a:ext cx="4015521" cy="338554"/>
          </a:xfrm>
          <a:prstGeom prst="rect">
            <a:avLst/>
          </a:prstGeom>
          <a:noFill/>
        </p:spPr>
        <p:txBody>
          <a:bodyPr wrap="square" rtlCol="0">
            <a:spAutoFit/>
          </a:bodyPr>
          <a:lstStyle/>
          <a:p>
            <a:pPr algn="ctr"/>
            <a:r>
              <a:rPr lang="en-US" sz="1600" b="1" dirty="0"/>
              <a:t>Project Name</a:t>
            </a:r>
          </a:p>
        </p:txBody>
      </p:sp>
      <p:sp>
        <p:nvSpPr>
          <p:cNvPr id="227" name="TextBox 226">
            <a:extLst>
              <a:ext uri="{FF2B5EF4-FFF2-40B4-BE49-F238E27FC236}">
                <a16:creationId xmlns:a16="http://schemas.microsoft.com/office/drawing/2014/main" id="{344F7A9B-5DD7-4D24-15C7-93237E21E313}"/>
              </a:ext>
            </a:extLst>
          </p:cNvPr>
          <p:cNvSpPr txBox="1"/>
          <p:nvPr/>
        </p:nvSpPr>
        <p:spPr>
          <a:xfrm>
            <a:off x="3950768" y="4825662"/>
            <a:ext cx="4015634" cy="369332"/>
          </a:xfrm>
          <a:prstGeom prst="rect">
            <a:avLst/>
          </a:prstGeom>
          <a:noFill/>
        </p:spPr>
        <p:txBody>
          <a:bodyPr wrap="square" rtlCol="0">
            <a:spAutoFit/>
          </a:bodyPr>
          <a:lstStyle/>
          <a:p>
            <a:pPr algn="ctr"/>
            <a:r>
              <a:rPr lang="en-US" sz="900" dirty="0"/>
              <a:t>Public Water Supplier</a:t>
            </a:r>
          </a:p>
          <a:p>
            <a:pPr algn="ctr"/>
            <a:r>
              <a:rPr lang="en-US" sz="900" dirty="0"/>
              <a:t>Community/Town/District</a:t>
            </a:r>
          </a:p>
        </p:txBody>
      </p:sp>
      <p:grpSp>
        <p:nvGrpSpPr>
          <p:cNvPr id="4" name="Group 3" descr="7 inch tall logos">
            <a:extLst>
              <a:ext uri="{FF2B5EF4-FFF2-40B4-BE49-F238E27FC236}">
                <a16:creationId xmlns:a16="http://schemas.microsoft.com/office/drawing/2014/main" id="{28FEBA86-357B-A7B4-667E-0A967CD23786}"/>
              </a:ext>
            </a:extLst>
          </p:cNvPr>
          <p:cNvGrpSpPr/>
          <p:nvPr/>
        </p:nvGrpSpPr>
        <p:grpSpPr>
          <a:xfrm>
            <a:off x="932510" y="5617204"/>
            <a:ext cx="246221" cy="530352"/>
            <a:chOff x="3271148" y="5467727"/>
            <a:chExt cx="246221" cy="530352"/>
          </a:xfrm>
        </p:grpSpPr>
        <p:cxnSp>
          <p:nvCxnSpPr>
            <p:cNvPr id="5" name="Straight Connector 4">
              <a:extLst>
                <a:ext uri="{FF2B5EF4-FFF2-40B4-BE49-F238E27FC236}">
                  <a16:creationId xmlns:a16="http://schemas.microsoft.com/office/drawing/2014/main" id="{2F307627-222A-319B-5567-B35C2B22043F}"/>
                </a:ext>
              </a:extLst>
            </p:cNvPr>
            <p:cNvCxnSpPr>
              <a:cxnSpLocks/>
            </p:cNvCxnSpPr>
            <p:nvPr/>
          </p:nvCxnSpPr>
          <p:spPr>
            <a:xfrm rot="16200000">
              <a:off x="3188309" y="5732903"/>
              <a:ext cx="530352"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C141301-0EB6-7C3A-5C15-277FF9DC5847}"/>
                </a:ext>
              </a:extLst>
            </p:cNvPr>
            <p:cNvSpPr txBox="1"/>
            <p:nvPr/>
          </p:nvSpPr>
          <p:spPr>
            <a:xfrm rot="16200000">
              <a:off x="3190517" y="5612115"/>
              <a:ext cx="407484" cy="246221"/>
            </a:xfrm>
            <a:prstGeom prst="rect">
              <a:avLst/>
            </a:prstGeom>
            <a:noFill/>
          </p:spPr>
          <p:txBody>
            <a:bodyPr wrap="none" rtlCol="0">
              <a:spAutoFit/>
            </a:bodyPr>
            <a:lstStyle/>
            <a:p>
              <a:r>
                <a:rPr lang="en-US" sz="1000" dirty="0"/>
                <a:t>7 in.</a:t>
              </a:r>
            </a:p>
          </p:txBody>
        </p:sp>
      </p:grpSp>
      <p:sp>
        <p:nvSpPr>
          <p:cNvPr id="3" name="Rectangle 2">
            <a:extLst>
              <a:ext uri="{FF2B5EF4-FFF2-40B4-BE49-F238E27FC236}">
                <a16:creationId xmlns:a16="http://schemas.microsoft.com/office/drawing/2014/main" id="{19FA3D20-9F47-3030-98F4-B9871FD0F42C}"/>
              </a:ext>
            </a:extLst>
          </p:cNvPr>
          <p:cNvSpPr/>
          <p:nvPr/>
        </p:nvSpPr>
        <p:spPr>
          <a:xfrm>
            <a:off x="1172886" y="5617204"/>
            <a:ext cx="6786428" cy="517667"/>
          </a:xfrm>
          <a:prstGeom prst="rect">
            <a:avLst/>
          </a:prstGeom>
          <a:noFill/>
          <a:ln>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100" dirty="0">
                <a:solidFill>
                  <a:schemeClr val="bg1">
                    <a:lumMod val="75000"/>
                  </a:schemeClr>
                </a:solidFill>
              </a:rPr>
              <a:t>space for funder logos</a:t>
            </a:r>
          </a:p>
        </p:txBody>
      </p:sp>
      <p:pic>
        <p:nvPicPr>
          <p:cNvPr id="10" name="Picture 9" descr="Investing in America Logo">
            <a:extLst>
              <a:ext uri="{FF2B5EF4-FFF2-40B4-BE49-F238E27FC236}">
                <a16:creationId xmlns:a16="http://schemas.microsoft.com/office/drawing/2014/main" id="{AED7FF06-15FF-BC99-B127-5D94E0C77F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1420" y="5601042"/>
            <a:ext cx="1771271" cy="542226"/>
          </a:xfrm>
          <a:prstGeom prst="rect">
            <a:avLst/>
          </a:prstGeom>
          <a:noFill/>
          <a:ln>
            <a:noFill/>
          </a:ln>
        </p:spPr>
      </p:pic>
      <p:pic>
        <p:nvPicPr>
          <p:cNvPr id="21" name="Picture 20" descr="Environmental Protection Agency Logo">
            <a:extLst>
              <a:ext uri="{FF2B5EF4-FFF2-40B4-BE49-F238E27FC236}">
                <a16:creationId xmlns:a16="http://schemas.microsoft.com/office/drawing/2014/main" id="{5782BDFC-CCD7-A920-E9E5-DE736AFC82C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45290" y="5611125"/>
            <a:ext cx="486893" cy="530352"/>
          </a:xfrm>
          <a:prstGeom prst="rect">
            <a:avLst/>
          </a:prstGeom>
          <a:noFill/>
          <a:ln>
            <a:noFill/>
          </a:ln>
        </p:spPr>
      </p:pic>
      <p:pic>
        <p:nvPicPr>
          <p:cNvPr id="30" name="Picture 29" descr="New Hampshire Department of Environmental Services Logo">
            <a:extLst>
              <a:ext uri="{FF2B5EF4-FFF2-40B4-BE49-F238E27FC236}">
                <a16:creationId xmlns:a16="http://schemas.microsoft.com/office/drawing/2014/main" id="{B04E526A-353D-9A5B-47A4-BB74CB0D5B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94308" y="5613662"/>
            <a:ext cx="986307" cy="530352"/>
          </a:xfrm>
          <a:prstGeom prst="rect">
            <a:avLst/>
          </a:prstGeom>
        </p:spPr>
      </p:pic>
      <p:grpSp>
        <p:nvGrpSpPr>
          <p:cNvPr id="25" name="Group 24" descr="96 inches long">
            <a:extLst>
              <a:ext uri="{FF2B5EF4-FFF2-40B4-BE49-F238E27FC236}">
                <a16:creationId xmlns:a16="http://schemas.microsoft.com/office/drawing/2014/main" id="{A44D5DC5-4742-0B42-BCD9-DFAAD95109AA}"/>
              </a:ext>
            </a:extLst>
          </p:cNvPr>
          <p:cNvGrpSpPr/>
          <p:nvPr/>
        </p:nvGrpSpPr>
        <p:grpSpPr>
          <a:xfrm>
            <a:off x="914400" y="2291788"/>
            <a:ext cx="7315200" cy="246221"/>
            <a:chOff x="914400" y="2291788"/>
            <a:chExt cx="7315200" cy="246221"/>
          </a:xfrm>
        </p:grpSpPr>
        <p:cxnSp>
          <p:nvCxnSpPr>
            <p:cNvPr id="26" name="Straight Connector 25">
              <a:extLst>
                <a:ext uri="{FF2B5EF4-FFF2-40B4-BE49-F238E27FC236}">
                  <a16:creationId xmlns:a16="http://schemas.microsoft.com/office/drawing/2014/main" id="{EE6C12B7-F1BA-5CD9-0B02-4DC83A60DC5D}"/>
                </a:ext>
              </a:extLst>
            </p:cNvPr>
            <p:cNvCxnSpPr>
              <a:cxnSpLocks/>
            </p:cNvCxnSpPr>
            <p:nvPr/>
          </p:nvCxnSpPr>
          <p:spPr>
            <a:xfrm>
              <a:off x="914400" y="2476985"/>
              <a:ext cx="73152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911E612D-A51A-BA36-F22F-1C3CFD4B48B1}"/>
                </a:ext>
              </a:extLst>
            </p:cNvPr>
            <p:cNvSpPr txBox="1"/>
            <p:nvPr/>
          </p:nvSpPr>
          <p:spPr>
            <a:xfrm>
              <a:off x="4335397" y="2291788"/>
              <a:ext cx="473206" cy="246221"/>
            </a:xfrm>
            <a:prstGeom prst="rect">
              <a:avLst/>
            </a:prstGeom>
            <a:noFill/>
          </p:spPr>
          <p:txBody>
            <a:bodyPr wrap="none" rtlCol="0">
              <a:spAutoFit/>
            </a:bodyPr>
            <a:lstStyle/>
            <a:p>
              <a:r>
                <a:rPr lang="en-US" sz="1000" dirty="0"/>
                <a:t>96 in.</a:t>
              </a:r>
            </a:p>
          </p:txBody>
        </p:sp>
      </p:grpSp>
      <p:grpSp>
        <p:nvGrpSpPr>
          <p:cNvPr id="93" name="Group 92" descr="48 inches tall">
            <a:extLst>
              <a:ext uri="{FF2B5EF4-FFF2-40B4-BE49-F238E27FC236}">
                <a16:creationId xmlns:a16="http://schemas.microsoft.com/office/drawing/2014/main" id="{0B323112-FA18-E510-469C-2E2B8CBFF492}"/>
              </a:ext>
            </a:extLst>
          </p:cNvPr>
          <p:cNvGrpSpPr/>
          <p:nvPr/>
        </p:nvGrpSpPr>
        <p:grpSpPr>
          <a:xfrm>
            <a:off x="8452043" y="2743200"/>
            <a:ext cx="246221" cy="3657600"/>
            <a:chOff x="8452043" y="2743200"/>
            <a:chExt cx="246221" cy="3657600"/>
          </a:xfrm>
        </p:grpSpPr>
        <p:cxnSp>
          <p:nvCxnSpPr>
            <p:cNvPr id="9" name="Straight Connector 8">
              <a:extLst>
                <a:ext uri="{FF2B5EF4-FFF2-40B4-BE49-F238E27FC236}">
                  <a16:creationId xmlns:a16="http://schemas.microsoft.com/office/drawing/2014/main" id="{50605CC6-29F9-476B-115B-713ECE997DE0}"/>
                </a:ext>
              </a:extLst>
            </p:cNvPr>
            <p:cNvCxnSpPr>
              <a:cxnSpLocks/>
            </p:cNvCxnSpPr>
            <p:nvPr/>
          </p:nvCxnSpPr>
          <p:spPr>
            <a:xfrm rot="16200000">
              <a:off x="6668946" y="4572000"/>
              <a:ext cx="36576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4E74FB65-890B-30F2-C91C-77786391A42F}"/>
                </a:ext>
              </a:extLst>
            </p:cNvPr>
            <p:cNvSpPr txBox="1"/>
            <p:nvPr/>
          </p:nvSpPr>
          <p:spPr>
            <a:xfrm rot="16200000">
              <a:off x="8338551" y="4448889"/>
              <a:ext cx="473206" cy="246221"/>
            </a:xfrm>
            <a:prstGeom prst="rect">
              <a:avLst/>
            </a:prstGeom>
            <a:noFill/>
          </p:spPr>
          <p:txBody>
            <a:bodyPr wrap="none" rtlCol="0">
              <a:spAutoFit/>
            </a:bodyPr>
            <a:lstStyle/>
            <a:p>
              <a:r>
                <a:rPr lang="en-US" sz="1000" dirty="0"/>
                <a:t>48 in.</a:t>
              </a:r>
            </a:p>
          </p:txBody>
        </p:sp>
      </p:grpSp>
      <p:grpSp>
        <p:nvGrpSpPr>
          <p:cNvPr id="123" name="Group 122">
            <a:extLst>
              <a:ext uri="{FF2B5EF4-FFF2-40B4-BE49-F238E27FC236}">
                <a16:creationId xmlns:a16="http://schemas.microsoft.com/office/drawing/2014/main" id="{7E19F131-0308-4304-179D-B80A9A3371FD}"/>
              </a:ext>
              <a:ext uri="{C183D7F6-B498-43B3-948B-1728B52AA6E4}">
                <adec:decorative xmlns:adec="http://schemas.microsoft.com/office/drawing/2017/decorative" val="1"/>
              </a:ext>
            </a:extLst>
          </p:cNvPr>
          <p:cNvGrpSpPr/>
          <p:nvPr/>
        </p:nvGrpSpPr>
        <p:grpSpPr>
          <a:xfrm>
            <a:off x="4448713" y="2666137"/>
            <a:ext cx="219372" cy="439544"/>
            <a:chOff x="1324297" y="6008539"/>
            <a:chExt cx="219372" cy="439544"/>
          </a:xfrm>
        </p:grpSpPr>
        <p:cxnSp>
          <p:nvCxnSpPr>
            <p:cNvPr id="124" name="Straight Connector 123">
              <a:extLst>
                <a:ext uri="{FF2B5EF4-FFF2-40B4-BE49-F238E27FC236}">
                  <a16:creationId xmlns:a16="http://schemas.microsoft.com/office/drawing/2014/main" id="{BEC62AF5-D7D7-0083-0248-5F1539173CA4}"/>
                </a:ext>
              </a:extLst>
            </p:cNvPr>
            <p:cNvCxnSpPr>
              <a:cxnSpLocks/>
            </p:cNvCxnSpPr>
            <p:nvPr/>
          </p:nvCxnSpPr>
          <p:spPr>
            <a:xfrm rot="16200000">
              <a:off x="1411081" y="623969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C218FF6E-889F-D961-A541-80B61DAEB5FE}"/>
                </a:ext>
              </a:extLst>
            </p:cNvPr>
            <p:cNvSpPr txBox="1"/>
            <p:nvPr/>
          </p:nvSpPr>
          <p:spPr>
            <a:xfrm rot="16200000">
              <a:off x="1212247" y="6120589"/>
              <a:ext cx="439544" cy="215444"/>
            </a:xfrm>
            <a:prstGeom prst="rect">
              <a:avLst/>
            </a:prstGeom>
            <a:noFill/>
          </p:spPr>
          <p:txBody>
            <a:bodyPr wrap="none" rtlCol="0">
              <a:spAutoFit/>
            </a:bodyPr>
            <a:lstStyle/>
            <a:p>
              <a:r>
                <a:rPr lang="en-US" sz="800" dirty="0"/>
                <a:t>3.5 in.</a:t>
              </a:r>
            </a:p>
          </p:txBody>
        </p:sp>
      </p:grpSp>
      <p:grpSp>
        <p:nvGrpSpPr>
          <p:cNvPr id="223" name="Group 222">
            <a:extLst>
              <a:ext uri="{FF2B5EF4-FFF2-40B4-BE49-F238E27FC236}">
                <a16:creationId xmlns:a16="http://schemas.microsoft.com/office/drawing/2014/main" id="{3FCCAE1D-31E6-B678-BAAC-52117E1B223A}"/>
              </a:ext>
              <a:ext uri="{C183D7F6-B498-43B3-948B-1728B52AA6E4}">
                <adec:decorative xmlns:adec="http://schemas.microsoft.com/office/drawing/2017/decorative" val="1"/>
              </a:ext>
            </a:extLst>
          </p:cNvPr>
          <p:cNvGrpSpPr/>
          <p:nvPr/>
        </p:nvGrpSpPr>
        <p:grpSpPr>
          <a:xfrm>
            <a:off x="7857684" y="4444397"/>
            <a:ext cx="439544" cy="223618"/>
            <a:chOff x="850013" y="5573651"/>
            <a:chExt cx="439544" cy="223618"/>
          </a:xfrm>
        </p:grpSpPr>
        <p:cxnSp>
          <p:nvCxnSpPr>
            <p:cNvPr id="224" name="Straight Connector 223">
              <a:extLst>
                <a:ext uri="{FF2B5EF4-FFF2-40B4-BE49-F238E27FC236}">
                  <a16:creationId xmlns:a16="http://schemas.microsoft.com/office/drawing/2014/main" id="{41C30B11-B963-DEBF-32FF-5C3001C9874A}"/>
                </a:ext>
              </a:extLst>
            </p:cNvPr>
            <p:cNvCxnSpPr>
              <a:cxnSpLocks/>
            </p:cNvCxnSpPr>
            <p:nvPr/>
          </p:nvCxnSpPr>
          <p:spPr>
            <a:xfrm>
              <a:off x="955091" y="579726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225" name="TextBox 224">
              <a:extLst>
                <a:ext uri="{FF2B5EF4-FFF2-40B4-BE49-F238E27FC236}">
                  <a16:creationId xmlns:a16="http://schemas.microsoft.com/office/drawing/2014/main" id="{6FC2F644-74D4-669B-6225-4E0F08E7E339}"/>
                </a:ext>
              </a:extLst>
            </p:cNvPr>
            <p:cNvSpPr txBox="1"/>
            <p:nvPr/>
          </p:nvSpPr>
          <p:spPr>
            <a:xfrm>
              <a:off x="850013" y="5573651"/>
              <a:ext cx="439544" cy="215444"/>
            </a:xfrm>
            <a:prstGeom prst="rect">
              <a:avLst/>
            </a:prstGeom>
            <a:noFill/>
          </p:spPr>
          <p:txBody>
            <a:bodyPr wrap="none" rtlCol="0">
              <a:spAutoFit/>
            </a:bodyPr>
            <a:lstStyle/>
            <a:p>
              <a:r>
                <a:rPr lang="en-US" sz="800" dirty="0"/>
                <a:t>3.5 in.</a:t>
              </a:r>
            </a:p>
          </p:txBody>
        </p:sp>
      </p:grpSp>
      <p:grpSp>
        <p:nvGrpSpPr>
          <p:cNvPr id="258" name="Group 257">
            <a:extLst>
              <a:ext uri="{FF2B5EF4-FFF2-40B4-BE49-F238E27FC236}">
                <a16:creationId xmlns:a16="http://schemas.microsoft.com/office/drawing/2014/main" id="{12F45EAF-EE00-B21C-1B9E-5F416A9891B2}"/>
              </a:ext>
              <a:ext uri="{C183D7F6-B498-43B3-948B-1728B52AA6E4}">
                <adec:decorative xmlns:adec="http://schemas.microsoft.com/office/drawing/2017/decorative" val="1"/>
              </a:ext>
            </a:extLst>
          </p:cNvPr>
          <p:cNvGrpSpPr/>
          <p:nvPr/>
        </p:nvGrpSpPr>
        <p:grpSpPr>
          <a:xfrm>
            <a:off x="4458378" y="6031620"/>
            <a:ext cx="215444" cy="439544"/>
            <a:chOff x="1333962" y="6003859"/>
            <a:chExt cx="215444" cy="439544"/>
          </a:xfrm>
        </p:grpSpPr>
        <p:cxnSp>
          <p:nvCxnSpPr>
            <p:cNvPr id="259" name="Straight Connector 258">
              <a:extLst>
                <a:ext uri="{FF2B5EF4-FFF2-40B4-BE49-F238E27FC236}">
                  <a16:creationId xmlns:a16="http://schemas.microsoft.com/office/drawing/2014/main" id="{9B67A054-E51A-93AB-3A85-9813BA01C9FF}"/>
                </a:ext>
              </a:extLst>
            </p:cNvPr>
            <p:cNvCxnSpPr>
              <a:cxnSpLocks/>
            </p:cNvCxnSpPr>
            <p:nvPr/>
          </p:nvCxnSpPr>
          <p:spPr>
            <a:xfrm rot="16200000">
              <a:off x="1411081" y="6239699"/>
              <a:ext cx="265176" cy="0"/>
            </a:xfrm>
            <a:prstGeom prst="line">
              <a:avLst/>
            </a:prstGeom>
            <a:ln w="12700">
              <a:solidFill>
                <a:schemeClr val="bg1">
                  <a:lumMod val="75000"/>
                </a:schemeClr>
              </a:solidFill>
              <a:prstDash val="dashDot"/>
              <a:headEnd type="arrow"/>
              <a:tailEnd type="arrow"/>
            </a:ln>
          </p:spPr>
          <p:style>
            <a:lnRef idx="1">
              <a:schemeClr val="accent1"/>
            </a:lnRef>
            <a:fillRef idx="0">
              <a:schemeClr val="accent1"/>
            </a:fillRef>
            <a:effectRef idx="0">
              <a:schemeClr val="accent1"/>
            </a:effectRef>
            <a:fontRef idx="minor">
              <a:schemeClr val="tx1"/>
            </a:fontRef>
          </p:style>
        </p:cxnSp>
        <p:sp>
          <p:nvSpPr>
            <p:cNvPr id="260" name="TextBox 259">
              <a:extLst>
                <a:ext uri="{FF2B5EF4-FFF2-40B4-BE49-F238E27FC236}">
                  <a16:creationId xmlns:a16="http://schemas.microsoft.com/office/drawing/2014/main" id="{7C820384-BCA2-9FB4-8DB3-0133D4BE94FB}"/>
                </a:ext>
              </a:extLst>
            </p:cNvPr>
            <p:cNvSpPr txBox="1"/>
            <p:nvPr/>
          </p:nvSpPr>
          <p:spPr>
            <a:xfrm rot="16200000">
              <a:off x="1221912" y="6115909"/>
              <a:ext cx="439544" cy="215444"/>
            </a:xfrm>
            <a:prstGeom prst="rect">
              <a:avLst/>
            </a:prstGeom>
            <a:noFill/>
          </p:spPr>
          <p:txBody>
            <a:bodyPr wrap="none" rtlCol="0">
              <a:spAutoFit/>
            </a:bodyPr>
            <a:lstStyle/>
            <a:p>
              <a:r>
                <a:rPr lang="en-US" sz="800" dirty="0"/>
                <a:t>3.5 in.</a:t>
              </a:r>
            </a:p>
          </p:txBody>
        </p:sp>
      </p:grpSp>
      <p:grpSp>
        <p:nvGrpSpPr>
          <p:cNvPr id="264" name="Group 263">
            <a:extLst>
              <a:ext uri="{FF2B5EF4-FFF2-40B4-BE49-F238E27FC236}">
                <a16:creationId xmlns:a16="http://schemas.microsoft.com/office/drawing/2014/main" id="{595DF79C-C14C-053A-0ACF-345AE4CB9775}"/>
              </a:ext>
              <a:ext uri="{C183D7F6-B498-43B3-948B-1728B52AA6E4}">
                <adec:decorative xmlns:adec="http://schemas.microsoft.com/office/drawing/2017/decorative" val="1"/>
              </a:ext>
            </a:extLst>
          </p:cNvPr>
          <p:cNvGrpSpPr/>
          <p:nvPr/>
        </p:nvGrpSpPr>
        <p:grpSpPr>
          <a:xfrm>
            <a:off x="3316035" y="4464278"/>
            <a:ext cx="439544" cy="215444"/>
            <a:chOff x="888278" y="5593532"/>
            <a:chExt cx="439544" cy="215444"/>
          </a:xfrm>
        </p:grpSpPr>
        <p:cxnSp>
          <p:nvCxnSpPr>
            <p:cNvPr id="265" name="Straight Connector 264">
              <a:extLst>
                <a:ext uri="{FF2B5EF4-FFF2-40B4-BE49-F238E27FC236}">
                  <a16:creationId xmlns:a16="http://schemas.microsoft.com/office/drawing/2014/main" id="{44740B02-BE89-0046-218B-4C5F6AB470F9}"/>
                </a:ext>
              </a:extLst>
            </p:cNvPr>
            <p:cNvCxnSpPr>
              <a:cxnSpLocks/>
            </p:cNvCxnSpPr>
            <p:nvPr/>
          </p:nvCxnSpPr>
          <p:spPr>
            <a:xfrm>
              <a:off x="955091" y="579726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266" name="TextBox 265">
              <a:extLst>
                <a:ext uri="{FF2B5EF4-FFF2-40B4-BE49-F238E27FC236}">
                  <a16:creationId xmlns:a16="http://schemas.microsoft.com/office/drawing/2014/main" id="{1776BB9D-E9C5-FF1C-FF44-9A96A43E7E48}"/>
                </a:ext>
              </a:extLst>
            </p:cNvPr>
            <p:cNvSpPr txBox="1"/>
            <p:nvPr/>
          </p:nvSpPr>
          <p:spPr>
            <a:xfrm>
              <a:off x="888278" y="5593532"/>
              <a:ext cx="439544" cy="215444"/>
            </a:xfrm>
            <a:prstGeom prst="rect">
              <a:avLst/>
            </a:prstGeom>
            <a:noFill/>
          </p:spPr>
          <p:txBody>
            <a:bodyPr wrap="none" rtlCol="0">
              <a:spAutoFit/>
            </a:bodyPr>
            <a:lstStyle/>
            <a:p>
              <a:r>
                <a:rPr lang="en-US" sz="800" dirty="0"/>
                <a:t>3.5 in.</a:t>
              </a:r>
            </a:p>
          </p:txBody>
        </p:sp>
      </p:grpSp>
      <p:grpSp>
        <p:nvGrpSpPr>
          <p:cNvPr id="267" name="Group 266">
            <a:extLst>
              <a:ext uri="{FF2B5EF4-FFF2-40B4-BE49-F238E27FC236}">
                <a16:creationId xmlns:a16="http://schemas.microsoft.com/office/drawing/2014/main" id="{EC391528-9F91-58A0-1850-4A51732AABE4}"/>
              </a:ext>
              <a:ext uri="{C183D7F6-B498-43B3-948B-1728B52AA6E4}">
                <adec:decorative xmlns:adec="http://schemas.microsoft.com/office/drawing/2017/decorative" val="1"/>
              </a:ext>
            </a:extLst>
          </p:cNvPr>
          <p:cNvGrpSpPr/>
          <p:nvPr/>
        </p:nvGrpSpPr>
        <p:grpSpPr>
          <a:xfrm>
            <a:off x="3607332" y="4464278"/>
            <a:ext cx="439544" cy="215444"/>
            <a:chOff x="888278" y="5593532"/>
            <a:chExt cx="439544" cy="215444"/>
          </a:xfrm>
        </p:grpSpPr>
        <p:cxnSp>
          <p:nvCxnSpPr>
            <p:cNvPr id="268" name="Straight Connector 267">
              <a:extLst>
                <a:ext uri="{FF2B5EF4-FFF2-40B4-BE49-F238E27FC236}">
                  <a16:creationId xmlns:a16="http://schemas.microsoft.com/office/drawing/2014/main" id="{E91521B8-E80B-F90C-5BB9-5A0EBB6E5109}"/>
                </a:ext>
              </a:extLst>
            </p:cNvPr>
            <p:cNvCxnSpPr>
              <a:cxnSpLocks/>
            </p:cNvCxnSpPr>
            <p:nvPr/>
          </p:nvCxnSpPr>
          <p:spPr>
            <a:xfrm>
              <a:off x="955091" y="579726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269" name="TextBox 268">
              <a:extLst>
                <a:ext uri="{FF2B5EF4-FFF2-40B4-BE49-F238E27FC236}">
                  <a16:creationId xmlns:a16="http://schemas.microsoft.com/office/drawing/2014/main" id="{D8464B04-017A-D482-5514-30925EA459C5}"/>
                </a:ext>
              </a:extLst>
            </p:cNvPr>
            <p:cNvSpPr txBox="1"/>
            <p:nvPr/>
          </p:nvSpPr>
          <p:spPr>
            <a:xfrm>
              <a:off x="888278" y="5593532"/>
              <a:ext cx="439544" cy="215444"/>
            </a:xfrm>
            <a:prstGeom prst="rect">
              <a:avLst/>
            </a:prstGeom>
            <a:noFill/>
          </p:spPr>
          <p:txBody>
            <a:bodyPr wrap="none" rtlCol="0">
              <a:spAutoFit/>
            </a:bodyPr>
            <a:lstStyle/>
            <a:p>
              <a:r>
                <a:rPr lang="en-US" sz="800" dirty="0"/>
                <a:t>3.5 in.</a:t>
              </a:r>
            </a:p>
          </p:txBody>
        </p:sp>
      </p:grpSp>
      <p:grpSp>
        <p:nvGrpSpPr>
          <p:cNvPr id="15" name="Group 14">
            <a:extLst>
              <a:ext uri="{FF2B5EF4-FFF2-40B4-BE49-F238E27FC236}">
                <a16:creationId xmlns:a16="http://schemas.microsoft.com/office/drawing/2014/main" id="{A94E4877-B6FE-9D5E-386D-EB75F208E9F0}"/>
              </a:ext>
              <a:ext uri="{C183D7F6-B498-43B3-948B-1728B52AA6E4}">
                <adec:decorative xmlns:adec="http://schemas.microsoft.com/office/drawing/2017/decorative" val="1"/>
              </a:ext>
            </a:extLst>
          </p:cNvPr>
          <p:cNvGrpSpPr/>
          <p:nvPr/>
        </p:nvGrpSpPr>
        <p:grpSpPr>
          <a:xfrm>
            <a:off x="2871696" y="5644877"/>
            <a:ext cx="439544" cy="223525"/>
            <a:chOff x="878745" y="5573744"/>
            <a:chExt cx="439544" cy="223525"/>
          </a:xfrm>
        </p:grpSpPr>
        <p:cxnSp>
          <p:nvCxnSpPr>
            <p:cNvPr id="16" name="Straight Connector 15">
              <a:extLst>
                <a:ext uri="{FF2B5EF4-FFF2-40B4-BE49-F238E27FC236}">
                  <a16:creationId xmlns:a16="http://schemas.microsoft.com/office/drawing/2014/main" id="{A61A6D73-FE87-C8B4-F7E6-A21A5599B6F5}"/>
                </a:ext>
              </a:extLst>
            </p:cNvPr>
            <p:cNvCxnSpPr>
              <a:cxnSpLocks/>
            </p:cNvCxnSpPr>
            <p:nvPr/>
          </p:nvCxnSpPr>
          <p:spPr>
            <a:xfrm>
              <a:off x="955091" y="579726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2F2FC8E-0486-6468-37C6-AE69F9529835}"/>
                </a:ext>
              </a:extLst>
            </p:cNvPr>
            <p:cNvSpPr txBox="1"/>
            <p:nvPr/>
          </p:nvSpPr>
          <p:spPr>
            <a:xfrm>
              <a:off x="878745" y="5573744"/>
              <a:ext cx="439544" cy="215444"/>
            </a:xfrm>
            <a:prstGeom prst="rect">
              <a:avLst/>
            </a:prstGeom>
            <a:noFill/>
          </p:spPr>
          <p:txBody>
            <a:bodyPr wrap="none" rtlCol="0">
              <a:spAutoFit/>
            </a:bodyPr>
            <a:lstStyle/>
            <a:p>
              <a:r>
                <a:rPr lang="en-US" sz="800" dirty="0"/>
                <a:t>3.5 in.</a:t>
              </a:r>
            </a:p>
          </p:txBody>
        </p:sp>
      </p:grpSp>
      <p:grpSp>
        <p:nvGrpSpPr>
          <p:cNvPr id="22" name="Group 21">
            <a:extLst>
              <a:ext uri="{FF2B5EF4-FFF2-40B4-BE49-F238E27FC236}">
                <a16:creationId xmlns:a16="http://schemas.microsoft.com/office/drawing/2014/main" id="{3A804364-0745-9FBC-D11B-4F366EAF37CF}"/>
              </a:ext>
              <a:ext uri="{C183D7F6-B498-43B3-948B-1728B52AA6E4}">
                <adec:decorative xmlns:adec="http://schemas.microsoft.com/office/drawing/2017/decorative" val="1"/>
              </a:ext>
            </a:extLst>
          </p:cNvPr>
          <p:cNvGrpSpPr/>
          <p:nvPr/>
        </p:nvGrpSpPr>
        <p:grpSpPr>
          <a:xfrm>
            <a:off x="3655767" y="5652512"/>
            <a:ext cx="439544" cy="215444"/>
            <a:chOff x="881726" y="5581825"/>
            <a:chExt cx="439544" cy="215444"/>
          </a:xfrm>
        </p:grpSpPr>
        <p:cxnSp>
          <p:nvCxnSpPr>
            <p:cNvPr id="23" name="Straight Connector 22">
              <a:extLst>
                <a:ext uri="{FF2B5EF4-FFF2-40B4-BE49-F238E27FC236}">
                  <a16:creationId xmlns:a16="http://schemas.microsoft.com/office/drawing/2014/main" id="{49E4C765-E1E1-CDCA-224F-F8FA6C97F42D}"/>
                </a:ext>
              </a:extLst>
            </p:cNvPr>
            <p:cNvCxnSpPr>
              <a:cxnSpLocks/>
            </p:cNvCxnSpPr>
            <p:nvPr/>
          </p:nvCxnSpPr>
          <p:spPr>
            <a:xfrm>
              <a:off x="955091" y="579726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68E8068-1C1F-2CB0-C36E-89F0FBE3EB2C}"/>
                </a:ext>
              </a:extLst>
            </p:cNvPr>
            <p:cNvSpPr txBox="1"/>
            <p:nvPr/>
          </p:nvSpPr>
          <p:spPr>
            <a:xfrm>
              <a:off x="881726" y="5581825"/>
              <a:ext cx="439544" cy="215444"/>
            </a:xfrm>
            <a:prstGeom prst="rect">
              <a:avLst/>
            </a:prstGeom>
            <a:noFill/>
          </p:spPr>
          <p:txBody>
            <a:bodyPr wrap="none" rtlCol="0">
              <a:spAutoFit/>
            </a:bodyPr>
            <a:lstStyle/>
            <a:p>
              <a:r>
                <a:rPr lang="en-US" sz="800" dirty="0"/>
                <a:t>3.5 in.</a:t>
              </a:r>
            </a:p>
          </p:txBody>
        </p:sp>
      </p:grpSp>
      <p:grpSp>
        <p:nvGrpSpPr>
          <p:cNvPr id="33" name="Group 32">
            <a:extLst>
              <a:ext uri="{FF2B5EF4-FFF2-40B4-BE49-F238E27FC236}">
                <a16:creationId xmlns:a16="http://schemas.microsoft.com/office/drawing/2014/main" id="{1240429B-D95F-DDB3-0C54-DEA8240C8D23}"/>
              </a:ext>
              <a:ext uri="{C183D7F6-B498-43B3-948B-1728B52AA6E4}">
                <adec:decorative xmlns:adec="http://schemas.microsoft.com/office/drawing/2017/decorative" val="1"/>
              </a:ext>
            </a:extLst>
          </p:cNvPr>
          <p:cNvGrpSpPr/>
          <p:nvPr/>
        </p:nvGrpSpPr>
        <p:grpSpPr>
          <a:xfrm>
            <a:off x="4872065" y="5645228"/>
            <a:ext cx="439544" cy="222728"/>
            <a:chOff x="885174" y="5574541"/>
            <a:chExt cx="439544" cy="222728"/>
          </a:xfrm>
        </p:grpSpPr>
        <p:cxnSp>
          <p:nvCxnSpPr>
            <p:cNvPr id="34" name="Straight Connector 33">
              <a:extLst>
                <a:ext uri="{FF2B5EF4-FFF2-40B4-BE49-F238E27FC236}">
                  <a16:creationId xmlns:a16="http://schemas.microsoft.com/office/drawing/2014/main" id="{81AC67DF-C037-3916-5EA2-09984A9FC52C}"/>
                </a:ext>
              </a:extLst>
            </p:cNvPr>
            <p:cNvCxnSpPr>
              <a:cxnSpLocks/>
            </p:cNvCxnSpPr>
            <p:nvPr/>
          </p:nvCxnSpPr>
          <p:spPr>
            <a:xfrm>
              <a:off x="955091" y="5797269"/>
              <a:ext cx="265176"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B5DC6150-DEB7-2FEA-D220-9A0EDD000746}"/>
                </a:ext>
              </a:extLst>
            </p:cNvPr>
            <p:cNvSpPr txBox="1"/>
            <p:nvPr/>
          </p:nvSpPr>
          <p:spPr>
            <a:xfrm>
              <a:off x="885174" y="5574541"/>
              <a:ext cx="439544" cy="215444"/>
            </a:xfrm>
            <a:prstGeom prst="rect">
              <a:avLst/>
            </a:prstGeom>
            <a:noFill/>
          </p:spPr>
          <p:txBody>
            <a:bodyPr wrap="none" rtlCol="0">
              <a:spAutoFit/>
            </a:bodyPr>
            <a:lstStyle/>
            <a:p>
              <a:r>
                <a:rPr lang="en-US" sz="800" dirty="0"/>
                <a:t>3.5 in.</a:t>
              </a:r>
            </a:p>
          </p:txBody>
        </p:sp>
      </p:grpSp>
    </p:spTree>
    <p:extLst>
      <p:ext uri="{BB962C8B-B14F-4D97-AF65-F5344CB8AC3E}">
        <p14:creationId xmlns:p14="http://schemas.microsoft.com/office/powerpoint/2010/main" val="69573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descr="template construction flyer">
            <a:extLst>
              <a:ext uri="{FF2B5EF4-FFF2-40B4-BE49-F238E27FC236}">
                <a16:creationId xmlns:a16="http://schemas.microsoft.com/office/drawing/2014/main" id="{2A91B172-4AD5-7BF0-6D32-433089ADEB1D}"/>
              </a:ext>
            </a:extLst>
          </p:cNvPr>
          <p:cNvSpPr>
            <a:spLocks noChangeAspect="1"/>
          </p:cNvSpPr>
          <p:nvPr/>
        </p:nvSpPr>
        <p:spPr>
          <a:xfrm>
            <a:off x="1392380" y="457200"/>
            <a:ext cx="6359240" cy="8229600"/>
          </a:xfrm>
          <a:prstGeom prst="rect">
            <a:avLst/>
          </a:prstGeom>
          <a:noFill/>
          <a:ln w="28575">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147BBE8-F670-1459-D643-3870E6C85277}"/>
              </a:ext>
            </a:extLst>
          </p:cNvPr>
          <p:cNvSpPr txBox="1"/>
          <p:nvPr/>
        </p:nvSpPr>
        <p:spPr>
          <a:xfrm>
            <a:off x="1847088" y="922044"/>
            <a:ext cx="5449824" cy="1631216"/>
          </a:xfrm>
          <a:prstGeom prst="rect">
            <a:avLst/>
          </a:prstGeom>
          <a:noFill/>
        </p:spPr>
        <p:txBody>
          <a:bodyPr wrap="square" rtlCol="0">
            <a:spAutoFit/>
          </a:bodyPr>
          <a:lstStyle/>
          <a:p>
            <a:pPr algn="ctr"/>
            <a:r>
              <a:rPr lang="en-US" sz="1600" dirty="0">
                <a:solidFill>
                  <a:srgbClr val="164484"/>
                </a:solidFill>
              </a:rPr>
              <a:t>PROJECT FUNDED BY</a:t>
            </a:r>
          </a:p>
          <a:p>
            <a:pPr algn="ctr"/>
            <a:r>
              <a:rPr lang="en-US" sz="2400" b="1" dirty="0">
                <a:solidFill>
                  <a:srgbClr val="164484"/>
                </a:solidFill>
              </a:rPr>
              <a:t>President Joe Biden’s </a:t>
            </a:r>
          </a:p>
          <a:p>
            <a:pPr algn="ctr">
              <a:spcAft>
                <a:spcPts val="600"/>
              </a:spcAft>
            </a:pPr>
            <a:r>
              <a:rPr lang="en-US" b="1" dirty="0">
                <a:solidFill>
                  <a:srgbClr val="164484"/>
                </a:solidFill>
              </a:rPr>
              <a:t>Bipartisan Infrastructure Law</a:t>
            </a:r>
          </a:p>
          <a:p>
            <a:pPr algn="ctr">
              <a:spcAft>
                <a:spcPts val="600"/>
              </a:spcAft>
            </a:pPr>
            <a:r>
              <a:rPr lang="en-US" sz="1400" dirty="0">
                <a:solidFill>
                  <a:srgbClr val="164484"/>
                </a:solidFill>
              </a:rPr>
              <a:t>NHDES State Revolving Loan Fund</a:t>
            </a:r>
          </a:p>
          <a:p>
            <a:pPr algn="ctr">
              <a:spcAft>
                <a:spcPts val="600"/>
              </a:spcAft>
            </a:pPr>
            <a:r>
              <a:rPr lang="en-US" sz="1400" dirty="0">
                <a:solidFill>
                  <a:srgbClr val="164484"/>
                </a:solidFill>
              </a:rPr>
              <a:t>[insert additional funding programs]</a:t>
            </a:r>
            <a:endParaRPr lang="en-US" sz="1600" dirty="0">
              <a:solidFill>
                <a:srgbClr val="164484"/>
              </a:solidFill>
            </a:endParaRPr>
          </a:p>
        </p:txBody>
      </p:sp>
      <p:sp>
        <p:nvSpPr>
          <p:cNvPr id="51" name="Freeform: Shape 50" descr="Water Supply Improvement Banner">
            <a:extLst>
              <a:ext uri="{FF2B5EF4-FFF2-40B4-BE49-F238E27FC236}">
                <a16:creationId xmlns:a16="http://schemas.microsoft.com/office/drawing/2014/main" id="{1049E5D1-7E93-A8D8-5BC5-77231547038A}"/>
              </a:ext>
            </a:extLst>
          </p:cNvPr>
          <p:cNvSpPr/>
          <p:nvPr/>
        </p:nvSpPr>
        <p:spPr>
          <a:xfrm flipH="1">
            <a:off x="1847084" y="2970608"/>
            <a:ext cx="5449825" cy="440112"/>
          </a:xfrm>
          <a:custGeom>
            <a:avLst/>
            <a:gdLst>
              <a:gd name="connsiteX0" fmla="*/ 2656201 w 4702715"/>
              <a:gd name="connsiteY0" fmla="*/ 0 h 480098"/>
              <a:gd name="connsiteX1" fmla="*/ 0 w 4702715"/>
              <a:gd name="connsiteY1" fmla="*/ 0 h 480098"/>
              <a:gd name="connsiteX2" fmla="*/ 239486 w 4702715"/>
              <a:gd name="connsiteY2" fmla="*/ 239486 h 480098"/>
              <a:gd name="connsiteX3" fmla="*/ 0 w 4702715"/>
              <a:gd name="connsiteY3" fmla="*/ 478972 h 480098"/>
              <a:gd name="connsiteX4" fmla="*/ 2045388 w 4702715"/>
              <a:gd name="connsiteY4" fmla="*/ 478972 h 480098"/>
              <a:gd name="connsiteX5" fmla="*/ 2046514 w 4702715"/>
              <a:gd name="connsiteY5" fmla="*/ 480098 h 480098"/>
              <a:gd name="connsiteX6" fmla="*/ 4702715 w 4702715"/>
              <a:gd name="connsiteY6" fmla="*/ 480098 h 480098"/>
              <a:gd name="connsiteX7" fmla="*/ 4463229 w 4702715"/>
              <a:gd name="connsiteY7" fmla="*/ 240612 h 480098"/>
              <a:gd name="connsiteX8" fmla="*/ 4702715 w 4702715"/>
              <a:gd name="connsiteY8" fmla="*/ 1126 h 480098"/>
              <a:gd name="connsiteX9" fmla="*/ 2657327 w 4702715"/>
              <a:gd name="connsiteY9" fmla="*/ 1126 h 480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close/>
              </a:path>
            </a:pathLst>
          </a:custGeom>
          <a:solidFill>
            <a:srgbClr val="FFFF41"/>
          </a:solidFill>
          <a:ln>
            <a:solidFill>
              <a:srgbClr val="164484"/>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algn="ctr">
              <a:spcBef>
                <a:spcPts val="0"/>
              </a:spcBef>
              <a:spcAft>
                <a:spcPts val="0"/>
              </a:spcAft>
            </a:pPr>
            <a:r>
              <a:rPr lang="en-US" sz="2800" b="1" kern="1200" dirty="0">
                <a:solidFill>
                  <a:srgbClr val="164484"/>
                </a:solidFill>
                <a:effectLst/>
                <a:ea typeface="Calibri" panose="020F0502020204030204" pitchFamily="34" charset="0"/>
                <a:cs typeface="Times New Roman" panose="02020603050405020304" pitchFamily="18" charset="0"/>
              </a:rPr>
              <a:t>WATER SUPPLY </a:t>
            </a:r>
            <a:r>
              <a:rPr lang="en-US" sz="2800" b="1" dirty="0">
                <a:solidFill>
                  <a:srgbClr val="164484"/>
                </a:solidFill>
                <a:ea typeface="Calibri" panose="020F0502020204030204" pitchFamily="34" charset="0"/>
                <a:cs typeface="Times New Roman" panose="02020603050405020304" pitchFamily="18" charset="0"/>
              </a:rPr>
              <a:t>IMPROVEMENT</a:t>
            </a:r>
            <a:endParaRPr lang="en-US" sz="2800" b="1" dirty="0">
              <a:solidFill>
                <a:srgbClr val="164484"/>
              </a:solidFill>
              <a:effectLst/>
              <a:ea typeface="Calibri" panose="020F0502020204030204" pitchFamily="34" charset="0"/>
              <a:cs typeface="Times New Roman" panose="02020603050405020304" pitchFamily="18" charset="0"/>
            </a:endParaRPr>
          </a:p>
        </p:txBody>
      </p:sp>
      <p:sp>
        <p:nvSpPr>
          <p:cNvPr id="49" name="TextBox 48">
            <a:extLst>
              <a:ext uri="{FF2B5EF4-FFF2-40B4-BE49-F238E27FC236}">
                <a16:creationId xmlns:a16="http://schemas.microsoft.com/office/drawing/2014/main" id="{A1D6CF47-529A-90F4-E916-E13CBCF6CCCA}"/>
              </a:ext>
            </a:extLst>
          </p:cNvPr>
          <p:cNvSpPr txBox="1"/>
          <p:nvPr/>
        </p:nvSpPr>
        <p:spPr>
          <a:xfrm>
            <a:off x="3026742" y="3426562"/>
            <a:ext cx="3090517" cy="461665"/>
          </a:xfrm>
          <a:prstGeom prst="rect">
            <a:avLst/>
          </a:prstGeom>
          <a:noFill/>
        </p:spPr>
        <p:txBody>
          <a:bodyPr wrap="square" rtlCol="0">
            <a:spAutoFit/>
          </a:bodyPr>
          <a:lstStyle/>
          <a:p>
            <a:pPr algn="ctr"/>
            <a:r>
              <a:rPr lang="en-US" sz="2400" b="1" dirty="0"/>
              <a:t>Project Name</a:t>
            </a:r>
          </a:p>
        </p:txBody>
      </p:sp>
      <p:sp>
        <p:nvSpPr>
          <p:cNvPr id="17" name="TextBox 16">
            <a:extLst>
              <a:ext uri="{FF2B5EF4-FFF2-40B4-BE49-F238E27FC236}">
                <a16:creationId xmlns:a16="http://schemas.microsoft.com/office/drawing/2014/main" id="{2982068C-8613-899A-FDAD-CE665E6217B0}"/>
              </a:ext>
            </a:extLst>
          </p:cNvPr>
          <p:cNvSpPr txBox="1"/>
          <p:nvPr/>
        </p:nvSpPr>
        <p:spPr>
          <a:xfrm>
            <a:off x="1854317" y="5439299"/>
            <a:ext cx="5449824" cy="1615827"/>
          </a:xfrm>
          <a:prstGeom prst="rect">
            <a:avLst/>
          </a:prstGeom>
          <a:noFill/>
        </p:spPr>
        <p:txBody>
          <a:bodyPr wrap="square" rtlCol="0">
            <a:spAutoFit/>
          </a:bodyPr>
          <a:lstStyle/>
          <a:p>
            <a:r>
              <a:rPr lang="en-US" sz="1100" dirty="0">
                <a:effectLst/>
                <a:latin typeface="Calibri" panose="020F0502020204030204" pitchFamily="34" charset="0"/>
                <a:ea typeface="Calibri" panose="020F0502020204030204" pitchFamily="34" charset="0"/>
                <a:cs typeface="Times New Roman" panose="02020603050405020304" pitchFamily="18" charset="0"/>
              </a:rPr>
              <a:t>Construction of upgrades and improvements to the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Facility</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Project Location</a:t>
            </a:r>
            <a:r>
              <a:rPr lang="en-US" sz="1100" dirty="0">
                <a:effectLst/>
                <a:latin typeface="Calibri" panose="020F0502020204030204" pitchFamily="34" charset="0"/>
                <a:ea typeface="Calibri" panose="020F0502020204030204" pitchFamily="34" charset="0"/>
                <a:cs typeface="Times New Roman" panose="02020603050405020304" pitchFamily="18" charset="0"/>
              </a:rPr>
              <a:t> were financed by the Drinking Water State Revolving Fund (DWSRF). The DWSRF program is administered by the NH Department of Environmental Services with joint funding from the U.S. Environmental Protection Agency. This project will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description of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and will provide water quality benefits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details specifying particular benefits</a:t>
            </a:r>
            <a:r>
              <a:rPr lang="en-US" sz="1100" dirty="0">
                <a:effectLst/>
                <a:latin typeface="Calibri" panose="020F0502020204030204" pitchFamily="34" charset="0"/>
                <a:ea typeface="Calibri" panose="020F0502020204030204" pitchFamily="34" charset="0"/>
                <a:cs typeface="Times New Roman" panose="02020603050405020304" pitchFamily="18" charset="0"/>
              </a:rPr>
              <a:t> for community residents and businesses in and near </a:t>
            </a: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name of town/city to benefit from project</a:t>
            </a:r>
            <a:r>
              <a:rPr lang="en-US" sz="1100" dirty="0">
                <a:effectLst/>
                <a:latin typeface="Calibri" panose="020F0502020204030204" pitchFamily="34" charset="0"/>
                <a:ea typeface="Calibri" panose="020F0502020204030204" pitchFamily="34" charset="0"/>
                <a:cs typeface="Times New Roman" panose="02020603050405020304" pitchFamily="18" charset="0"/>
              </a:rPr>
              <a:t>. DWSRF programs operate around the country to provide states and communities the resources necessary to maintain and improve the infrastructure that protects our valuable water resources nationwide.</a:t>
            </a:r>
            <a:endParaRPr lang="en-US" sz="1100" dirty="0"/>
          </a:p>
        </p:txBody>
      </p:sp>
      <p:pic>
        <p:nvPicPr>
          <p:cNvPr id="22" name="Picture 21" descr="Investing in America Logo">
            <a:extLst>
              <a:ext uri="{FF2B5EF4-FFF2-40B4-BE49-F238E27FC236}">
                <a16:creationId xmlns:a16="http://schemas.microsoft.com/office/drawing/2014/main" id="{4A6FC67F-F2ED-12D2-8654-2C3DCA6F0C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7088" y="7707142"/>
            <a:ext cx="1771271" cy="542226"/>
          </a:xfrm>
          <a:prstGeom prst="rect">
            <a:avLst/>
          </a:prstGeom>
          <a:noFill/>
          <a:ln>
            <a:noFill/>
          </a:ln>
        </p:spPr>
      </p:pic>
      <p:pic>
        <p:nvPicPr>
          <p:cNvPr id="23" name="Picture 22" descr="Environmental Protection Agency Logo">
            <a:extLst>
              <a:ext uri="{FF2B5EF4-FFF2-40B4-BE49-F238E27FC236}">
                <a16:creationId xmlns:a16="http://schemas.microsoft.com/office/drawing/2014/main" id="{ED561590-8478-A7B3-6417-C11611543CE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9419" y="7726175"/>
            <a:ext cx="486893" cy="530352"/>
          </a:xfrm>
          <a:prstGeom prst="rect">
            <a:avLst/>
          </a:prstGeom>
          <a:noFill/>
          <a:ln>
            <a:noFill/>
          </a:ln>
        </p:spPr>
      </p:pic>
      <p:pic>
        <p:nvPicPr>
          <p:cNvPr id="25" name="Picture 24" descr="New Hampshire Department of Environmental Services">
            <a:extLst>
              <a:ext uri="{FF2B5EF4-FFF2-40B4-BE49-F238E27FC236}">
                <a16:creationId xmlns:a16="http://schemas.microsoft.com/office/drawing/2014/main" id="{49212B80-D10C-D44E-DC17-E375EF04E9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0818" y="7717708"/>
            <a:ext cx="986307" cy="530352"/>
          </a:xfrm>
          <a:prstGeom prst="rect">
            <a:avLst/>
          </a:prstGeom>
        </p:spPr>
      </p:pic>
      <p:cxnSp>
        <p:nvCxnSpPr>
          <p:cNvPr id="62" name="Straight Connector 61" descr="0.5 inch margins">
            <a:extLst>
              <a:ext uri="{FF2B5EF4-FFF2-40B4-BE49-F238E27FC236}">
                <a16:creationId xmlns:a16="http://schemas.microsoft.com/office/drawing/2014/main" id="{DA382714-1AC9-6930-043A-A9F20CB3F36B}"/>
              </a:ext>
            </a:extLst>
          </p:cNvPr>
          <p:cNvCxnSpPr>
            <a:cxnSpLocks/>
          </p:cNvCxnSpPr>
          <p:nvPr/>
        </p:nvCxnSpPr>
        <p:spPr>
          <a:xfrm>
            <a:off x="1392380"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295D8749-C87F-F4D4-10E2-8D1181534F5A}"/>
              </a:ext>
              <a:ext uri="{C183D7F6-B498-43B3-948B-1728B52AA6E4}">
                <adec:decorative xmlns:adec="http://schemas.microsoft.com/office/drawing/2017/decorative" val="1"/>
              </a:ext>
            </a:extLst>
          </p:cNvPr>
          <p:cNvCxnSpPr>
            <a:cxnSpLocks/>
          </p:cNvCxnSpPr>
          <p:nvPr/>
        </p:nvCxnSpPr>
        <p:spPr>
          <a:xfrm rot="5400000">
            <a:off x="4344646" y="677333"/>
            <a:ext cx="454708" cy="0"/>
          </a:xfrm>
          <a:prstGeom prst="line">
            <a:avLst/>
          </a:prstGeom>
          <a:ln w="12700">
            <a:solidFill>
              <a:schemeClr val="tx1"/>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D1218D3-7A89-CC3C-1394-D757D1338F55}"/>
              </a:ext>
              <a:ext uri="{C183D7F6-B498-43B3-948B-1728B52AA6E4}">
                <adec:decorative xmlns:adec="http://schemas.microsoft.com/office/drawing/2017/decorative" val="1"/>
              </a:ext>
            </a:extLst>
          </p:cNvPr>
          <p:cNvCxnSpPr>
            <a:cxnSpLocks/>
          </p:cNvCxnSpPr>
          <p:nvPr/>
        </p:nvCxnSpPr>
        <p:spPr>
          <a:xfrm rot="5400000">
            <a:off x="4344646" y="8459446"/>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grpSp>
        <p:nvGrpSpPr>
          <p:cNvPr id="73" name="Group 72">
            <a:extLst>
              <a:ext uri="{FF2B5EF4-FFF2-40B4-BE49-F238E27FC236}">
                <a16:creationId xmlns:a16="http://schemas.microsoft.com/office/drawing/2014/main" id="{08654E45-9D16-53CF-3F5D-6A29DE5CBA16}"/>
              </a:ext>
              <a:ext uri="{C183D7F6-B498-43B3-948B-1728B52AA6E4}">
                <adec:decorative xmlns:adec="http://schemas.microsoft.com/office/drawing/2017/decorative" val="1"/>
              </a:ext>
            </a:extLst>
          </p:cNvPr>
          <p:cNvGrpSpPr/>
          <p:nvPr/>
        </p:nvGrpSpPr>
        <p:grpSpPr>
          <a:xfrm>
            <a:off x="7296910" y="4299571"/>
            <a:ext cx="454710" cy="272428"/>
            <a:chOff x="7296910" y="4299572"/>
            <a:chExt cx="454710" cy="272428"/>
          </a:xfrm>
        </p:grpSpPr>
        <p:cxnSp>
          <p:nvCxnSpPr>
            <p:cNvPr id="60" name="Straight Connector 59">
              <a:extLst>
                <a:ext uri="{FF2B5EF4-FFF2-40B4-BE49-F238E27FC236}">
                  <a16:creationId xmlns:a16="http://schemas.microsoft.com/office/drawing/2014/main" id="{DDC1DA09-6211-1061-E1C3-B3886CFE8460}"/>
                </a:ext>
              </a:extLst>
            </p:cNvPr>
            <p:cNvCxnSpPr>
              <a:cxnSpLocks/>
            </p:cNvCxnSpPr>
            <p:nvPr/>
          </p:nvCxnSpPr>
          <p:spPr>
            <a:xfrm>
              <a:off x="7296912" y="4572000"/>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BB55A839-4376-C36E-FA82-E3532DBCACF3}"/>
                </a:ext>
              </a:extLst>
            </p:cNvPr>
            <p:cNvSpPr txBox="1"/>
            <p:nvPr/>
          </p:nvSpPr>
          <p:spPr>
            <a:xfrm>
              <a:off x="7296910" y="4299572"/>
              <a:ext cx="444352" cy="246221"/>
            </a:xfrm>
            <a:prstGeom prst="rect">
              <a:avLst/>
            </a:prstGeom>
            <a:noFill/>
          </p:spPr>
          <p:txBody>
            <a:bodyPr wrap="none" rtlCol="0">
              <a:spAutoFit/>
            </a:bodyPr>
            <a:lstStyle/>
            <a:p>
              <a:r>
                <a:rPr lang="en-US" sz="1000" dirty="0"/>
                <a:t>0.5in</a:t>
              </a:r>
            </a:p>
          </p:txBody>
        </p:sp>
      </p:grpSp>
      <p:sp>
        <p:nvSpPr>
          <p:cNvPr id="66" name="TextBox 65">
            <a:extLst>
              <a:ext uri="{FF2B5EF4-FFF2-40B4-BE49-F238E27FC236}">
                <a16:creationId xmlns:a16="http://schemas.microsoft.com/office/drawing/2014/main" id="{1B8C81DD-F644-6A2F-2C6D-FCC60A3F6096}"/>
              </a:ext>
            </a:extLst>
          </p:cNvPr>
          <p:cNvSpPr txBox="1"/>
          <p:nvPr/>
        </p:nvSpPr>
        <p:spPr>
          <a:xfrm>
            <a:off x="1402736" y="4325779"/>
            <a:ext cx="444352" cy="246221"/>
          </a:xfrm>
          <a:prstGeom prst="rect">
            <a:avLst/>
          </a:prstGeom>
          <a:noFill/>
        </p:spPr>
        <p:txBody>
          <a:bodyPr wrap="none" rtlCol="0">
            <a:spAutoFit/>
          </a:bodyPr>
          <a:lstStyle/>
          <a:p>
            <a:r>
              <a:rPr lang="en-US" sz="1000" dirty="0"/>
              <a:t>0.5in</a:t>
            </a:r>
          </a:p>
        </p:txBody>
      </p:sp>
      <p:sp>
        <p:nvSpPr>
          <p:cNvPr id="67" name="TextBox 66">
            <a:extLst>
              <a:ext uri="{FF2B5EF4-FFF2-40B4-BE49-F238E27FC236}">
                <a16:creationId xmlns:a16="http://schemas.microsoft.com/office/drawing/2014/main" id="{BFF87D7E-4516-8D67-8179-8847BEDE10A0}"/>
              </a:ext>
            </a:extLst>
          </p:cNvPr>
          <p:cNvSpPr txBox="1"/>
          <p:nvPr/>
        </p:nvSpPr>
        <p:spPr>
          <a:xfrm rot="16200000">
            <a:off x="4203078" y="8353269"/>
            <a:ext cx="473206" cy="246221"/>
          </a:xfrm>
          <a:prstGeom prst="rect">
            <a:avLst/>
          </a:prstGeom>
          <a:noFill/>
        </p:spPr>
        <p:txBody>
          <a:bodyPr wrap="none" rtlCol="0">
            <a:spAutoFit/>
          </a:bodyPr>
          <a:lstStyle/>
          <a:p>
            <a:r>
              <a:rPr lang="en-US" sz="1000" dirty="0"/>
              <a:t>0.5 in</a:t>
            </a:r>
          </a:p>
        </p:txBody>
      </p:sp>
      <p:sp>
        <p:nvSpPr>
          <p:cNvPr id="68" name="TextBox 67">
            <a:extLst>
              <a:ext uri="{FF2B5EF4-FFF2-40B4-BE49-F238E27FC236}">
                <a16:creationId xmlns:a16="http://schemas.microsoft.com/office/drawing/2014/main" id="{8703C666-A136-3244-24EC-14F662BC87A1}"/>
              </a:ext>
            </a:extLst>
          </p:cNvPr>
          <p:cNvSpPr txBox="1"/>
          <p:nvPr/>
        </p:nvSpPr>
        <p:spPr>
          <a:xfrm rot="16200000">
            <a:off x="4203861" y="564706"/>
            <a:ext cx="444352" cy="246221"/>
          </a:xfrm>
          <a:prstGeom prst="rect">
            <a:avLst/>
          </a:prstGeom>
          <a:noFill/>
        </p:spPr>
        <p:txBody>
          <a:bodyPr wrap="none" rtlCol="0">
            <a:spAutoFit/>
          </a:bodyPr>
          <a:lstStyle/>
          <a:p>
            <a:r>
              <a:rPr lang="en-US" sz="1000" dirty="0"/>
              <a:t>0.5in</a:t>
            </a:r>
          </a:p>
        </p:txBody>
      </p:sp>
      <p:cxnSp>
        <p:nvCxnSpPr>
          <p:cNvPr id="70" name="Straight Connector 69">
            <a:extLst>
              <a:ext uri="{FF2B5EF4-FFF2-40B4-BE49-F238E27FC236}">
                <a16:creationId xmlns:a16="http://schemas.microsoft.com/office/drawing/2014/main" id="{07CDC33F-C06E-180E-F603-BAAD91AED733}"/>
              </a:ext>
              <a:ext uri="{C183D7F6-B498-43B3-948B-1728B52AA6E4}">
                <adec:decorative xmlns:adec="http://schemas.microsoft.com/office/drawing/2017/decorative" val="1"/>
              </a:ext>
            </a:extLst>
          </p:cNvPr>
          <p:cNvCxnSpPr>
            <a:cxnSpLocks/>
          </p:cNvCxnSpPr>
          <p:nvPr/>
        </p:nvCxnSpPr>
        <p:spPr>
          <a:xfrm rot="5400000">
            <a:off x="4344647" y="677333"/>
            <a:ext cx="454708"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74" name="Rectangle 73">
            <a:extLst>
              <a:ext uri="{FF2B5EF4-FFF2-40B4-BE49-F238E27FC236}">
                <a16:creationId xmlns:a16="http://schemas.microsoft.com/office/drawing/2014/main" id="{D28FCCD7-055C-36C3-CB55-D303E1338E3E}"/>
              </a:ext>
            </a:extLst>
          </p:cNvPr>
          <p:cNvSpPr/>
          <p:nvPr/>
        </p:nvSpPr>
        <p:spPr>
          <a:xfrm>
            <a:off x="1847088" y="7731156"/>
            <a:ext cx="5449824" cy="517667"/>
          </a:xfrm>
          <a:prstGeom prst="rect">
            <a:avLst/>
          </a:prstGeom>
          <a:noFill/>
          <a:ln>
            <a:solidFill>
              <a:schemeClr val="bg1">
                <a:lumMod val="7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100" dirty="0">
                <a:solidFill>
                  <a:schemeClr val="bg1">
                    <a:lumMod val="75000"/>
                  </a:schemeClr>
                </a:solidFill>
              </a:rPr>
              <a:t>Space for funder logos</a:t>
            </a:r>
          </a:p>
        </p:txBody>
      </p:sp>
      <p:graphicFrame>
        <p:nvGraphicFramePr>
          <p:cNvPr id="75" name="Table 219">
            <a:extLst>
              <a:ext uri="{FF2B5EF4-FFF2-40B4-BE49-F238E27FC236}">
                <a16:creationId xmlns:a16="http://schemas.microsoft.com/office/drawing/2014/main" id="{1DEF3FB5-0BD5-4AB1-E3F7-C8C3F2236175}"/>
              </a:ext>
            </a:extLst>
          </p:cNvPr>
          <p:cNvGraphicFramePr>
            <a:graphicFrameLocks noGrp="1"/>
          </p:cNvGraphicFramePr>
          <p:nvPr>
            <p:extLst>
              <p:ext uri="{D42A27DB-BD31-4B8C-83A1-F6EECF244321}">
                <p14:modId xmlns:p14="http://schemas.microsoft.com/office/powerpoint/2010/main" val="501508687"/>
              </p:ext>
            </p:extLst>
          </p:nvPr>
        </p:nvGraphicFramePr>
        <p:xfrm>
          <a:off x="3033974" y="4062736"/>
          <a:ext cx="3076052" cy="263043"/>
        </p:xfrm>
        <a:graphic>
          <a:graphicData uri="http://schemas.openxmlformats.org/drawingml/2006/table">
            <a:tbl>
              <a:tblPr firstRow="1" bandRow="1">
                <a:tableStyleId>{2D5ABB26-0587-4C30-8999-92F81FD0307C}</a:tableStyleId>
              </a:tblPr>
              <a:tblGrid>
                <a:gridCol w="769013">
                  <a:extLst>
                    <a:ext uri="{9D8B030D-6E8A-4147-A177-3AD203B41FA5}">
                      <a16:colId xmlns:a16="http://schemas.microsoft.com/office/drawing/2014/main" val="4112728516"/>
                    </a:ext>
                  </a:extLst>
                </a:gridCol>
                <a:gridCol w="769013">
                  <a:extLst>
                    <a:ext uri="{9D8B030D-6E8A-4147-A177-3AD203B41FA5}">
                      <a16:colId xmlns:a16="http://schemas.microsoft.com/office/drawing/2014/main" val="3589236304"/>
                    </a:ext>
                  </a:extLst>
                </a:gridCol>
                <a:gridCol w="769013">
                  <a:extLst>
                    <a:ext uri="{9D8B030D-6E8A-4147-A177-3AD203B41FA5}">
                      <a16:colId xmlns:a16="http://schemas.microsoft.com/office/drawing/2014/main" val="1375130185"/>
                    </a:ext>
                  </a:extLst>
                </a:gridCol>
                <a:gridCol w="769013">
                  <a:extLst>
                    <a:ext uri="{9D8B030D-6E8A-4147-A177-3AD203B41FA5}">
                      <a16:colId xmlns:a16="http://schemas.microsoft.com/office/drawing/2014/main" val="1199812545"/>
                    </a:ext>
                  </a:extLst>
                </a:gridCol>
              </a:tblGrid>
              <a:tr h="263043">
                <a:tc>
                  <a:txBody>
                    <a:bodyPr/>
                    <a:lstStyle/>
                    <a:p>
                      <a:r>
                        <a:rPr lang="en-US" sz="11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r>
                        <a:rPr lang="en-US" sz="11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r>
                        <a:rPr lang="en-US" sz="11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Project #</a:t>
                      </a:r>
                    </a:p>
                  </a:txBody>
                  <a:tcPr anchor="ctr">
                    <a:lnL w="6350" cap="flat" cmpd="sng" algn="ctr">
                      <a:solidFill>
                        <a:schemeClr val="bg2">
                          <a:lumMod val="50000"/>
                        </a:schemeClr>
                      </a:solidFill>
                      <a:prstDash val="lgDash"/>
                      <a:round/>
                      <a:headEnd type="none" w="med" len="med"/>
                      <a:tailEnd type="none" w="med" len="med"/>
                    </a:lnL>
                    <a:lnR w="6350" cap="flat" cmpd="sng" algn="ctr">
                      <a:solidFill>
                        <a:schemeClr val="bg2">
                          <a:lumMod val="50000"/>
                        </a:schemeClr>
                      </a:solidFill>
                      <a:prstDash val="lgDash"/>
                      <a:round/>
                      <a:headEnd type="none" w="med" len="med"/>
                      <a:tailEnd type="none" w="med" len="med"/>
                    </a:lnR>
                    <a:lnT w="6350" cap="flat" cmpd="sng" algn="ctr">
                      <a:solidFill>
                        <a:schemeClr val="bg2">
                          <a:lumMod val="50000"/>
                        </a:schemeClr>
                      </a:solidFill>
                      <a:prstDash val="lgDash"/>
                      <a:round/>
                      <a:headEnd type="none" w="med" len="med"/>
                      <a:tailEnd type="none" w="med" len="med"/>
                    </a:lnT>
                    <a:lnB w="6350" cap="flat" cmpd="sng" algn="ctr">
                      <a:solidFill>
                        <a:schemeClr val="bg2">
                          <a:lumMod val="50000"/>
                        </a:schemeClr>
                      </a:solidFill>
                      <a:prstDash val="lg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477319"/>
                  </a:ext>
                </a:extLst>
              </a:tr>
            </a:tbl>
          </a:graphicData>
        </a:graphic>
      </p:graphicFrame>
      <p:sp>
        <p:nvSpPr>
          <p:cNvPr id="77" name="TextBox 76">
            <a:extLst>
              <a:ext uri="{FF2B5EF4-FFF2-40B4-BE49-F238E27FC236}">
                <a16:creationId xmlns:a16="http://schemas.microsoft.com/office/drawing/2014/main" id="{513CEDC7-8585-EE96-507F-0C8D56F4EF7A}"/>
              </a:ext>
            </a:extLst>
          </p:cNvPr>
          <p:cNvSpPr txBox="1"/>
          <p:nvPr/>
        </p:nvSpPr>
        <p:spPr>
          <a:xfrm>
            <a:off x="3093254" y="4535771"/>
            <a:ext cx="2692853" cy="646331"/>
          </a:xfrm>
          <a:prstGeom prst="rect">
            <a:avLst/>
          </a:prstGeom>
          <a:noFill/>
        </p:spPr>
        <p:txBody>
          <a:bodyPr wrap="none" rtlCol="0">
            <a:spAutoFit/>
          </a:bodyPr>
          <a:lstStyle/>
          <a:p>
            <a:pPr algn="ctr"/>
            <a:r>
              <a:rPr lang="en-US" sz="1800" b="1" dirty="0"/>
              <a:t>Public Water Supplier</a:t>
            </a:r>
          </a:p>
          <a:p>
            <a:pPr algn="ctr"/>
            <a:r>
              <a:rPr lang="en-US" sz="1800" b="1" dirty="0"/>
              <a:t>Community/Town/District</a:t>
            </a:r>
          </a:p>
        </p:txBody>
      </p:sp>
      <p:sp>
        <p:nvSpPr>
          <p:cNvPr id="78" name="Title 77">
            <a:extLst>
              <a:ext uri="{FF2B5EF4-FFF2-40B4-BE49-F238E27FC236}">
                <a16:creationId xmlns:a16="http://schemas.microsoft.com/office/drawing/2014/main" id="{E083A7D6-8FD5-4360-C1E5-1FDFADE50BBC}"/>
              </a:ext>
            </a:extLst>
          </p:cNvPr>
          <p:cNvSpPr txBox="1">
            <a:spLocks noGrp="1"/>
          </p:cNvSpPr>
          <p:nvPr>
            <p:ph type="title" idx="4294967295"/>
          </p:nvPr>
        </p:nvSpPr>
        <p:spPr>
          <a:xfrm>
            <a:off x="-777713" y="-4234"/>
            <a:ext cx="777713"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Poster</a:t>
            </a:r>
          </a:p>
        </p:txBody>
      </p:sp>
      <p:grpSp>
        <p:nvGrpSpPr>
          <p:cNvPr id="3" name="Group 2" descr="8.5 inches long">
            <a:extLst>
              <a:ext uri="{FF2B5EF4-FFF2-40B4-BE49-F238E27FC236}">
                <a16:creationId xmlns:a16="http://schemas.microsoft.com/office/drawing/2014/main" id="{DE8FF868-CD1F-D0C1-D3E3-6F998490E1EE}"/>
              </a:ext>
            </a:extLst>
          </p:cNvPr>
          <p:cNvGrpSpPr/>
          <p:nvPr/>
        </p:nvGrpSpPr>
        <p:grpSpPr>
          <a:xfrm>
            <a:off x="1402736" y="8757463"/>
            <a:ext cx="6338526" cy="246221"/>
            <a:chOff x="914400" y="2291788"/>
            <a:chExt cx="7315200" cy="246221"/>
          </a:xfrm>
        </p:grpSpPr>
        <p:cxnSp>
          <p:nvCxnSpPr>
            <p:cNvPr id="4" name="Straight Connector 3">
              <a:extLst>
                <a:ext uri="{FF2B5EF4-FFF2-40B4-BE49-F238E27FC236}">
                  <a16:creationId xmlns:a16="http://schemas.microsoft.com/office/drawing/2014/main" id="{4BBAA500-6673-BE03-3CFB-89129BE2D5F6}"/>
                </a:ext>
              </a:extLst>
            </p:cNvPr>
            <p:cNvCxnSpPr>
              <a:cxnSpLocks/>
            </p:cNvCxnSpPr>
            <p:nvPr/>
          </p:nvCxnSpPr>
          <p:spPr>
            <a:xfrm>
              <a:off x="914400" y="2476985"/>
              <a:ext cx="73152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6B1BB033-8CF3-9152-970A-CB6FC5E50C4D}"/>
                </a:ext>
              </a:extLst>
            </p:cNvPr>
            <p:cNvSpPr txBox="1"/>
            <p:nvPr/>
          </p:nvSpPr>
          <p:spPr>
            <a:xfrm>
              <a:off x="4335398" y="2291788"/>
              <a:ext cx="583121" cy="246221"/>
            </a:xfrm>
            <a:prstGeom prst="rect">
              <a:avLst/>
            </a:prstGeom>
            <a:noFill/>
          </p:spPr>
          <p:txBody>
            <a:bodyPr wrap="none" rtlCol="0">
              <a:spAutoFit/>
            </a:bodyPr>
            <a:lstStyle/>
            <a:p>
              <a:r>
                <a:rPr lang="en-US" sz="1000" dirty="0"/>
                <a:t>8.5 in.</a:t>
              </a:r>
            </a:p>
          </p:txBody>
        </p:sp>
      </p:grpSp>
      <p:grpSp>
        <p:nvGrpSpPr>
          <p:cNvPr id="7" name="Group 6" descr="11 inches tall">
            <a:extLst>
              <a:ext uri="{FF2B5EF4-FFF2-40B4-BE49-F238E27FC236}">
                <a16:creationId xmlns:a16="http://schemas.microsoft.com/office/drawing/2014/main" id="{5DC0E2E7-F2EF-CCE8-879D-69152FAA7556}"/>
              </a:ext>
            </a:extLst>
          </p:cNvPr>
          <p:cNvGrpSpPr/>
          <p:nvPr/>
        </p:nvGrpSpPr>
        <p:grpSpPr>
          <a:xfrm>
            <a:off x="7967336" y="449979"/>
            <a:ext cx="246221" cy="8248574"/>
            <a:chOff x="8452040" y="2743200"/>
            <a:chExt cx="246221" cy="3657600"/>
          </a:xfrm>
        </p:grpSpPr>
        <p:cxnSp>
          <p:nvCxnSpPr>
            <p:cNvPr id="8" name="Straight Connector 7">
              <a:extLst>
                <a:ext uri="{FF2B5EF4-FFF2-40B4-BE49-F238E27FC236}">
                  <a16:creationId xmlns:a16="http://schemas.microsoft.com/office/drawing/2014/main" id="{5A84F308-0A08-2E5B-9FAC-69B0D350D417}"/>
                </a:ext>
              </a:extLst>
            </p:cNvPr>
            <p:cNvCxnSpPr>
              <a:cxnSpLocks/>
            </p:cNvCxnSpPr>
            <p:nvPr/>
          </p:nvCxnSpPr>
          <p:spPr>
            <a:xfrm rot="16200000">
              <a:off x="6668946" y="4572000"/>
              <a:ext cx="3657600" cy="0"/>
            </a:xfrm>
            <a:prstGeom prst="line">
              <a:avLst/>
            </a:prstGeom>
            <a:ln w="12700">
              <a:solidFill>
                <a:schemeClr val="bg1">
                  <a:lumMod val="75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FBF009D-AEB9-65BF-BF75-CDEEC8AF692E}"/>
                </a:ext>
              </a:extLst>
            </p:cNvPr>
            <p:cNvSpPr txBox="1"/>
            <p:nvPr/>
          </p:nvSpPr>
          <p:spPr>
            <a:xfrm rot="16200000">
              <a:off x="8470236" y="4448889"/>
              <a:ext cx="209830" cy="246221"/>
            </a:xfrm>
            <a:prstGeom prst="rect">
              <a:avLst/>
            </a:prstGeom>
            <a:noFill/>
          </p:spPr>
          <p:txBody>
            <a:bodyPr wrap="none" rtlCol="0">
              <a:spAutoFit/>
            </a:bodyPr>
            <a:lstStyle/>
            <a:p>
              <a:r>
                <a:rPr lang="en-US" sz="1000" dirty="0"/>
                <a:t>11 in.</a:t>
              </a:r>
            </a:p>
          </p:txBody>
        </p:sp>
      </p:grpSp>
    </p:spTree>
    <p:extLst>
      <p:ext uri="{BB962C8B-B14F-4D97-AF65-F5344CB8AC3E}">
        <p14:creationId xmlns:p14="http://schemas.microsoft.com/office/powerpoint/2010/main" val="26984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F37F9155-7EC1-F144-02A6-1FA03E8F5B3A}"/>
              </a:ext>
            </a:extLst>
          </p:cNvPr>
          <p:cNvSpPr txBox="1">
            <a:spLocks noGrp="1"/>
          </p:cNvSpPr>
          <p:nvPr>
            <p:ph type="title" idx="4294967295"/>
          </p:nvPr>
        </p:nvSpPr>
        <p:spPr>
          <a:xfrm>
            <a:off x="437197" y="437193"/>
            <a:ext cx="8158287" cy="5078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COLORS</a:t>
            </a:r>
          </a:p>
        </p:txBody>
      </p:sp>
      <p:sp>
        <p:nvSpPr>
          <p:cNvPr id="11" name="Freeform: Shape 18" descr="Water Supply Improvement Banner">
            <a:extLst>
              <a:ext uri="{FF2B5EF4-FFF2-40B4-BE49-F238E27FC236}">
                <a16:creationId xmlns:a16="http://schemas.microsoft.com/office/drawing/2014/main" id="{96EABAD0-2A5F-386F-62C7-75C870CCDA74}"/>
              </a:ext>
            </a:extLst>
          </p:cNvPr>
          <p:cNvSpPr>
            <a:spLocks noChangeAspect="1"/>
          </p:cNvSpPr>
          <p:nvPr/>
        </p:nvSpPr>
        <p:spPr bwMode="auto">
          <a:xfrm flipH="1">
            <a:off x="440538" y="1330872"/>
            <a:ext cx="2469356" cy="259556"/>
          </a:xfrm>
          <a:custGeom>
            <a:avLst/>
            <a:gdLst>
              <a:gd name="T0" fmla="*/ 1859307 w 4702715"/>
              <a:gd name="T1" fmla="*/ 0 h 480098"/>
              <a:gd name="T2" fmla="*/ 0 w 4702715"/>
              <a:gd name="T3" fmla="*/ 0 h 480098"/>
              <a:gd name="T4" fmla="*/ 167637 w 4702715"/>
              <a:gd name="T5" fmla="*/ 172849 h 480098"/>
              <a:gd name="T6" fmla="*/ 0 w 4702715"/>
              <a:gd name="T7" fmla="*/ 345697 h 480098"/>
              <a:gd name="T8" fmla="*/ 1431745 w 4702715"/>
              <a:gd name="T9" fmla="*/ 345697 h 480098"/>
              <a:gd name="T10" fmla="*/ 1432533 w 4702715"/>
              <a:gd name="T11" fmla="*/ 346510 h 480098"/>
              <a:gd name="T12" fmla="*/ 3291840 w 4702715"/>
              <a:gd name="T13" fmla="*/ 346510 h 480098"/>
              <a:gd name="T14" fmla="*/ 3124203 w 4702715"/>
              <a:gd name="T15" fmla="*/ 173661 h 480098"/>
              <a:gd name="T16" fmla="*/ 3291840 w 4702715"/>
              <a:gd name="T17" fmla="*/ 813 h 480098"/>
              <a:gd name="T18" fmla="*/ 1860095 w 4702715"/>
              <a:gd name="T19" fmla="*/ 813 h 4800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702715"/>
              <a:gd name="T31" fmla="*/ 0 h 480098"/>
              <a:gd name="T32" fmla="*/ 4702715 w 4702715"/>
              <a:gd name="T33" fmla="*/ 480098 h 4800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702715" h="480098">
                <a:moveTo>
                  <a:pt x="2656201" y="0"/>
                </a:moveTo>
                <a:lnTo>
                  <a:pt x="0" y="0"/>
                </a:lnTo>
                <a:lnTo>
                  <a:pt x="239486" y="239486"/>
                </a:lnTo>
                <a:lnTo>
                  <a:pt x="0" y="478972"/>
                </a:lnTo>
                <a:lnTo>
                  <a:pt x="2045388" y="478972"/>
                </a:lnTo>
                <a:lnTo>
                  <a:pt x="2046514" y="480098"/>
                </a:lnTo>
                <a:lnTo>
                  <a:pt x="4702715" y="480098"/>
                </a:lnTo>
                <a:lnTo>
                  <a:pt x="4463229" y="240612"/>
                </a:lnTo>
                <a:lnTo>
                  <a:pt x="4702715" y="1126"/>
                </a:lnTo>
                <a:lnTo>
                  <a:pt x="2657327" y="1126"/>
                </a:lnTo>
                <a:lnTo>
                  <a:pt x="2656201" y="0"/>
                </a:lnTo>
                <a:close/>
              </a:path>
            </a:pathLst>
          </a:custGeom>
          <a:solidFill>
            <a:srgbClr val="FFFF41"/>
          </a:solidFill>
          <a:ln w="12700">
            <a:solidFill>
              <a:srgbClr val="164484"/>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en-US" altLang="en-US" sz="1200" b="1" dirty="0">
                <a:solidFill>
                  <a:srgbClr val="164484"/>
                </a:solidFill>
                <a:latin typeface="Calibri" panose="020F0502020204030204" pitchFamily="34" charset="0"/>
                <a:ea typeface="Calibri" panose="020F0502020204030204" pitchFamily="34" charset="0"/>
                <a:cs typeface="Times New Roman" panose="02020603050405020304" pitchFamily="18" charset="0"/>
              </a:rPr>
              <a:t>WATER SUPPLY IMPROVEMENT</a:t>
            </a:r>
            <a:endParaRPr lang="en-US" altLang="en-US" b="1" dirty="0">
              <a:solidFill>
                <a:srgbClr val="164484"/>
              </a:solidFill>
              <a:latin typeface="Arial" panose="020B0604020202020204" pitchFamily="34" charset="0"/>
            </a:endParaRPr>
          </a:p>
        </p:txBody>
      </p:sp>
      <p:sp>
        <p:nvSpPr>
          <p:cNvPr id="15" name="Rectangle 12">
            <a:extLst>
              <a:ext uri="{FF2B5EF4-FFF2-40B4-BE49-F238E27FC236}">
                <a16:creationId xmlns:a16="http://schemas.microsoft.com/office/drawing/2014/main" id="{0AE6CD93-29B8-EE51-8932-906A958D39B3}"/>
              </a:ext>
            </a:extLst>
          </p:cNvPr>
          <p:cNvSpPr>
            <a:spLocks noChangeArrowheads="1"/>
          </p:cNvSpPr>
          <p:nvPr/>
        </p:nvSpPr>
        <p:spPr bwMode="auto">
          <a:xfrm>
            <a:off x="437197" y="1642107"/>
            <a:ext cx="1081065"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Banner outline is blue</a:t>
            </a:r>
            <a:endParaRPr lang="en-US" altLang="en-US" sz="600" dirty="0">
              <a:solidFill>
                <a:schemeClr val="tx1">
                  <a:lumMod val="75000"/>
                  <a:lumOff val="25000"/>
                </a:schemeClr>
              </a:solidFill>
            </a:endParaRPr>
          </a:p>
          <a:p>
            <a:pPr defTabSz="685800" eaLnBrk="0" fontAlgn="base" hangingPunct="0">
              <a:spcBef>
                <a:spcPct val="0"/>
              </a:spcBef>
              <a:spcAft>
                <a:spcPct val="0"/>
              </a:spcAft>
            </a:pPr>
            <a:r>
              <a:rPr lang="en-US" altLang="en-US" sz="825" dirty="0">
                <a:solidFill>
                  <a:schemeClr val="tx1">
                    <a:lumMod val="75000"/>
                    <a:lumOff val="25000"/>
                  </a:schemeClr>
                </a:solidFill>
                <a:latin typeface="Calibri" panose="020F0502020204030204" pitchFamily="34" charset="0"/>
                <a:ea typeface="Calibri" panose="020F0502020204030204" pitchFamily="34" charset="0"/>
                <a:cs typeface="Times New Roman" panose="02020603050405020304" pitchFamily="18" charset="0"/>
              </a:rPr>
              <a:t>Font is blue</a:t>
            </a:r>
            <a:endParaRPr lang="en-US" altLang="en-US" sz="1350" dirty="0">
              <a:solidFill>
                <a:schemeClr val="tx1">
                  <a:lumMod val="75000"/>
                  <a:lumOff val="25000"/>
                </a:schemeClr>
              </a:solidFill>
              <a:latin typeface="Arial" panose="020B0604020202020204" pitchFamily="34" charset="0"/>
            </a:endParaRPr>
          </a:p>
        </p:txBody>
      </p:sp>
      <p:sp>
        <p:nvSpPr>
          <p:cNvPr id="26" name="Rectangle 25">
            <a:extLst>
              <a:ext uri="{FF2B5EF4-FFF2-40B4-BE49-F238E27FC236}">
                <a16:creationId xmlns:a16="http://schemas.microsoft.com/office/drawing/2014/main" id="{E64411C7-1E9D-C833-C8B4-4ED72B35BF0B}"/>
              </a:ext>
              <a:ext uri="{C183D7F6-B498-43B3-948B-1728B52AA6E4}">
                <adec:decorative xmlns:adec="http://schemas.microsoft.com/office/drawing/2017/decorative" val="1"/>
              </a:ext>
            </a:extLst>
          </p:cNvPr>
          <p:cNvSpPr>
            <a:spLocks noChangeAspect="1"/>
          </p:cNvSpPr>
          <p:nvPr/>
        </p:nvSpPr>
        <p:spPr>
          <a:xfrm>
            <a:off x="3466386" y="1570902"/>
            <a:ext cx="136684" cy="137160"/>
          </a:xfrm>
          <a:prstGeom prst="rect">
            <a:avLst/>
          </a:prstGeom>
          <a:solidFill>
            <a:srgbClr val="FFF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3" name="Rectangle 12">
            <a:extLst>
              <a:ext uri="{FF2B5EF4-FFF2-40B4-BE49-F238E27FC236}">
                <a16:creationId xmlns:a16="http://schemas.microsoft.com/office/drawing/2014/main" id="{A34F8AE9-7940-A962-2AFD-B5B43ED55976}"/>
              </a:ext>
              <a:ext uri="{C183D7F6-B498-43B3-948B-1728B52AA6E4}">
                <adec:decorative xmlns:adec="http://schemas.microsoft.com/office/drawing/2017/decorative" val="1"/>
              </a:ext>
            </a:extLst>
          </p:cNvPr>
          <p:cNvSpPr>
            <a:spLocks noChangeAspect="1"/>
          </p:cNvSpPr>
          <p:nvPr/>
        </p:nvSpPr>
        <p:spPr>
          <a:xfrm>
            <a:off x="3469002" y="1791751"/>
            <a:ext cx="136922" cy="136922"/>
          </a:xfrm>
          <a:prstGeom prst="rect">
            <a:avLst/>
          </a:prstGeom>
          <a:solidFill>
            <a:srgbClr val="1644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10" name="Table 9">
            <a:extLst>
              <a:ext uri="{FF2B5EF4-FFF2-40B4-BE49-F238E27FC236}">
                <a16:creationId xmlns:a16="http://schemas.microsoft.com/office/drawing/2014/main" id="{95AEF53C-3678-67F0-B0D4-5E1BFA40D8ED}"/>
              </a:ext>
            </a:extLst>
          </p:cNvPr>
          <p:cNvGraphicFramePr>
            <a:graphicFrameLocks noGrp="1"/>
          </p:cNvGraphicFramePr>
          <p:nvPr/>
        </p:nvGraphicFramePr>
        <p:xfrm>
          <a:off x="3682146" y="1330872"/>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2278242962"/>
                    </a:ext>
                  </a:extLst>
                </a:gridCol>
                <a:gridCol w="1267301">
                  <a:extLst>
                    <a:ext uri="{9D8B030D-6E8A-4147-A177-3AD203B41FA5}">
                      <a16:colId xmlns:a16="http://schemas.microsoft.com/office/drawing/2014/main" val="2285590644"/>
                    </a:ext>
                  </a:extLst>
                </a:gridCol>
                <a:gridCol w="1267778">
                  <a:extLst>
                    <a:ext uri="{9D8B030D-6E8A-4147-A177-3AD203B41FA5}">
                      <a16:colId xmlns:a16="http://schemas.microsoft.com/office/drawing/2014/main" val="1525951898"/>
                    </a:ext>
                  </a:extLst>
                </a:gridCol>
                <a:gridCol w="1267778">
                  <a:extLst>
                    <a:ext uri="{9D8B030D-6E8A-4147-A177-3AD203B41FA5}">
                      <a16:colId xmlns:a16="http://schemas.microsoft.com/office/drawing/2014/main" val="621639908"/>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CMYK</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RGB</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7415142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Yellow</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0, 0, 75, 0</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a:solidFill>
                            <a:schemeClr val="tx1">
                              <a:lumMod val="75000"/>
                              <a:lumOff val="25000"/>
                            </a:schemeClr>
                          </a:solidFill>
                          <a:effectLst/>
                        </a:rPr>
                        <a:t>255 / 255 / 65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dirty="0">
                          <a:solidFill>
                            <a:schemeClr val="tx1">
                              <a:lumMod val="75000"/>
                              <a:lumOff val="25000"/>
                            </a:schemeClr>
                          </a:solidFill>
                          <a:effectLst/>
                        </a:rPr>
                        <a:t>#FFFF41</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23311028"/>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83, 48, 0, 48</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a:solidFill>
                            <a:schemeClr val="tx1">
                              <a:lumMod val="75000"/>
                              <a:lumOff val="25000"/>
                            </a:schemeClr>
                          </a:solidFill>
                          <a:effectLst/>
                        </a:rPr>
                        <a:t>22 / 68 / 132</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algn="ctr">
                        <a:spcBef>
                          <a:spcPts val="0"/>
                        </a:spcBef>
                        <a:spcAft>
                          <a:spcPts val="600"/>
                        </a:spcAft>
                      </a:pPr>
                      <a:r>
                        <a:rPr lang="en-US" sz="800" kern="1200" dirty="0">
                          <a:solidFill>
                            <a:schemeClr val="tx1">
                              <a:lumMod val="75000"/>
                              <a:lumOff val="25000"/>
                            </a:schemeClr>
                          </a:solidFill>
                          <a:effectLst/>
                        </a:rPr>
                        <a:t>#164484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755767"/>
                  </a:ext>
                </a:extLst>
              </a:tr>
            </a:tbl>
          </a:graphicData>
        </a:graphic>
      </p:graphicFrame>
      <p:pic>
        <p:nvPicPr>
          <p:cNvPr id="2" name="Picture 1" descr="Investing in America emblem">
            <a:extLst>
              <a:ext uri="{FF2B5EF4-FFF2-40B4-BE49-F238E27FC236}">
                <a16:creationId xmlns:a16="http://schemas.microsoft.com/office/drawing/2014/main" id="{A7399734-747B-8D00-D883-64F530D9C2A0}"/>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197" y="2343453"/>
            <a:ext cx="1493520" cy="457200"/>
          </a:xfrm>
          <a:prstGeom prst="rect">
            <a:avLst/>
          </a:prstGeom>
          <a:noFill/>
          <a:ln>
            <a:noFill/>
          </a:ln>
        </p:spPr>
      </p:pic>
      <p:sp>
        <p:nvSpPr>
          <p:cNvPr id="9" name="Rectangle 8">
            <a:extLst>
              <a:ext uri="{FF2B5EF4-FFF2-40B4-BE49-F238E27FC236}">
                <a16:creationId xmlns:a16="http://schemas.microsoft.com/office/drawing/2014/main" id="{F321D7D1-954E-E24B-4552-A3429899AD10}"/>
              </a:ext>
              <a:ext uri="{C183D7F6-B498-43B3-948B-1728B52AA6E4}">
                <adec:decorative xmlns:adec="http://schemas.microsoft.com/office/drawing/2017/decorative" val="1"/>
              </a:ext>
            </a:extLst>
          </p:cNvPr>
          <p:cNvSpPr>
            <a:spLocks noChangeAspect="1"/>
          </p:cNvSpPr>
          <p:nvPr/>
        </p:nvSpPr>
        <p:spPr>
          <a:xfrm>
            <a:off x="3493938" y="2782960"/>
            <a:ext cx="136922" cy="136922"/>
          </a:xfrm>
          <a:prstGeom prst="rect">
            <a:avLst/>
          </a:prstGeom>
          <a:solidFill>
            <a:srgbClr val="FF00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2" name="Rectangle 11">
            <a:extLst>
              <a:ext uri="{FF2B5EF4-FFF2-40B4-BE49-F238E27FC236}">
                <a16:creationId xmlns:a16="http://schemas.microsoft.com/office/drawing/2014/main" id="{840D7C9B-EFCE-6719-0889-4182B6050968}"/>
              </a:ext>
              <a:ext uri="{C183D7F6-B498-43B3-948B-1728B52AA6E4}">
                <adec:decorative xmlns:adec="http://schemas.microsoft.com/office/drawing/2017/decorative" val="1"/>
              </a:ext>
            </a:extLst>
          </p:cNvPr>
          <p:cNvSpPr>
            <a:spLocks noChangeAspect="1"/>
          </p:cNvSpPr>
          <p:nvPr/>
        </p:nvSpPr>
        <p:spPr>
          <a:xfrm flipV="1">
            <a:off x="3493938" y="2987893"/>
            <a:ext cx="136922" cy="140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20" name="Rectangle 19">
            <a:extLst>
              <a:ext uri="{FF2B5EF4-FFF2-40B4-BE49-F238E27FC236}">
                <a16:creationId xmlns:a16="http://schemas.microsoft.com/office/drawing/2014/main" id="{AF9779AF-E93A-79F7-69CA-8563E729122F}"/>
              </a:ext>
              <a:ext uri="{C183D7F6-B498-43B3-948B-1728B52AA6E4}">
                <adec:decorative xmlns:adec="http://schemas.microsoft.com/office/drawing/2017/decorative" val="1"/>
              </a:ext>
            </a:extLst>
          </p:cNvPr>
          <p:cNvSpPr>
            <a:spLocks noChangeAspect="1"/>
          </p:cNvSpPr>
          <p:nvPr/>
        </p:nvSpPr>
        <p:spPr>
          <a:xfrm>
            <a:off x="3490139" y="2586774"/>
            <a:ext cx="136922" cy="136922"/>
          </a:xfrm>
          <a:prstGeom prst="rect">
            <a:avLst/>
          </a:prstGeom>
          <a:solidFill>
            <a:srgbClr val="002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24" name="Rectangle 23">
            <a:extLst>
              <a:ext uri="{FF2B5EF4-FFF2-40B4-BE49-F238E27FC236}">
                <a16:creationId xmlns:a16="http://schemas.microsoft.com/office/drawing/2014/main" id="{F4E5DBA6-66B1-C587-47FC-8E44B289F29C}"/>
              </a:ext>
              <a:ext uri="{C183D7F6-B498-43B3-948B-1728B52AA6E4}">
                <adec:decorative xmlns:adec="http://schemas.microsoft.com/office/drawing/2017/decorative" val="1"/>
              </a:ext>
            </a:extLst>
          </p:cNvPr>
          <p:cNvSpPr>
            <a:spLocks noChangeAspect="1"/>
          </p:cNvSpPr>
          <p:nvPr/>
        </p:nvSpPr>
        <p:spPr>
          <a:xfrm flipV="1">
            <a:off x="3486578" y="3212543"/>
            <a:ext cx="136922" cy="140494"/>
          </a:xfrm>
          <a:prstGeom prst="rect">
            <a:avLst/>
          </a:prstGeom>
          <a:solidFill>
            <a:srgbClr val="F2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8" name="Table 7">
            <a:extLst>
              <a:ext uri="{FF2B5EF4-FFF2-40B4-BE49-F238E27FC236}">
                <a16:creationId xmlns:a16="http://schemas.microsoft.com/office/drawing/2014/main" id="{DD254CE0-8C89-F53E-4B3C-2C331FD08E04}"/>
              </a:ext>
            </a:extLst>
          </p:cNvPr>
          <p:cNvGraphicFramePr>
            <a:graphicFrameLocks noGrp="1"/>
          </p:cNvGraphicFramePr>
          <p:nvPr/>
        </p:nvGraphicFramePr>
        <p:xfrm>
          <a:off x="3709698" y="2340551"/>
          <a:ext cx="4854893" cy="102870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4264156430"/>
                    </a:ext>
                  </a:extLst>
                </a:gridCol>
                <a:gridCol w="1267301">
                  <a:extLst>
                    <a:ext uri="{9D8B030D-6E8A-4147-A177-3AD203B41FA5}">
                      <a16:colId xmlns:a16="http://schemas.microsoft.com/office/drawing/2014/main" val="3293729431"/>
                    </a:ext>
                  </a:extLst>
                </a:gridCol>
                <a:gridCol w="1267778">
                  <a:extLst>
                    <a:ext uri="{9D8B030D-6E8A-4147-A177-3AD203B41FA5}">
                      <a16:colId xmlns:a16="http://schemas.microsoft.com/office/drawing/2014/main" val="751626275"/>
                    </a:ext>
                  </a:extLst>
                </a:gridCol>
                <a:gridCol w="1267778">
                  <a:extLst>
                    <a:ext uri="{9D8B030D-6E8A-4147-A177-3AD203B41FA5}">
                      <a16:colId xmlns:a16="http://schemas.microsoft.com/office/drawing/2014/main" val="2522860810"/>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826462048"/>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83, 48, 0, 48</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22 / 68 / 132</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#164484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26715630"/>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Red</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0, 100, 81, 0</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255 / 0 / 49</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#FF0031</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80781723"/>
                  </a:ext>
                </a:extLst>
              </a:tr>
              <a:tr h="205740">
                <a:tc>
                  <a:txBody>
                    <a:bodyPr/>
                    <a:lstStyle/>
                    <a:p>
                      <a:pPr marL="0" marR="0">
                        <a:spcBef>
                          <a:spcPts val="0"/>
                        </a:spcBef>
                        <a:spcAft>
                          <a:spcPts val="600"/>
                        </a:spcAft>
                      </a:pPr>
                      <a:r>
                        <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White</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0631324"/>
                  </a:ext>
                </a:extLst>
              </a:tr>
              <a:tr h="205740">
                <a:tc>
                  <a:txBody>
                    <a:bodyPr/>
                    <a:lstStyle/>
                    <a:p>
                      <a:pPr marL="0" marR="0">
                        <a:spcBef>
                          <a:spcPts val="0"/>
                        </a:spcBef>
                        <a:spcAft>
                          <a:spcPts val="600"/>
                        </a:spcAft>
                      </a:pPr>
                      <a:r>
                        <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Off-White</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2, 2, 0, 3</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242 / 244 / 248</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#F2F4F8</a:t>
                      </a: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85628014"/>
                  </a:ext>
                </a:extLst>
              </a:tr>
            </a:tbl>
          </a:graphicData>
        </a:graphic>
      </p:graphicFrame>
      <p:pic>
        <p:nvPicPr>
          <p:cNvPr id="4112" name="Picture 29" descr="Environmental Protection Agency Logo">
            <a:extLst>
              <a:ext uri="{FF2B5EF4-FFF2-40B4-BE49-F238E27FC236}">
                <a16:creationId xmlns:a16="http://schemas.microsoft.com/office/drawing/2014/main" id="{25B8E01A-D54A-5D54-1951-BAE77C6ED33A}"/>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197" y="3769493"/>
            <a:ext cx="565785" cy="61722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0AF0FC15-228F-5CFF-2BE2-72D65BAAACC9}"/>
              </a:ext>
              <a:ext uri="{C183D7F6-B498-43B3-948B-1728B52AA6E4}">
                <adec:decorative xmlns:adec="http://schemas.microsoft.com/office/drawing/2017/decorative" val="1"/>
              </a:ext>
            </a:extLst>
          </p:cNvPr>
          <p:cNvSpPr>
            <a:spLocks noChangeAspect="1"/>
          </p:cNvSpPr>
          <p:nvPr/>
        </p:nvSpPr>
        <p:spPr>
          <a:xfrm>
            <a:off x="3466387" y="4009164"/>
            <a:ext cx="136922" cy="136922"/>
          </a:xfrm>
          <a:prstGeom prst="rect">
            <a:avLst/>
          </a:prstGeom>
          <a:solidFill>
            <a:srgbClr val="37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8" name="Rectangle 17">
            <a:extLst>
              <a:ext uri="{FF2B5EF4-FFF2-40B4-BE49-F238E27FC236}">
                <a16:creationId xmlns:a16="http://schemas.microsoft.com/office/drawing/2014/main" id="{86A78DCD-8CA0-0EA3-4544-489DB5E3AD92}"/>
              </a:ext>
              <a:ext uri="{C183D7F6-B498-43B3-948B-1728B52AA6E4}">
                <adec:decorative xmlns:adec="http://schemas.microsoft.com/office/drawing/2017/decorative" val="1"/>
              </a:ext>
            </a:extLst>
          </p:cNvPr>
          <p:cNvSpPr>
            <a:spLocks noChangeAspect="1"/>
          </p:cNvSpPr>
          <p:nvPr/>
        </p:nvSpPr>
        <p:spPr>
          <a:xfrm>
            <a:off x="3466386" y="4214097"/>
            <a:ext cx="136922" cy="136922"/>
          </a:xfrm>
          <a:prstGeom prst="rect">
            <a:avLst/>
          </a:prstGeom>
          <a:solidFill>
            <a:srgbClr val="0050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19" name="Rectangle 18">
            <a:extLst>
              <a:ext uri="{FF2B5EF4-FFF2-40B4-BE49-F238E27FC236}">
                <a16:creationId xmlns:a16="http://schemas.microsoft.com/office/drawing/2014/main" id="{B82F9049-9188-D0A1-413C-36C50AC93F05}"/>
              </a:ext>
              <a:ext uri="{C183D7F6-B498-43B3-948B-1728B52AA6E4}">
                <adec:decorative xmlns:adec="http://schemas.microsoft.com/office/drawing/2017/decorative" val="1"/>
              </a:ext>
            </a:extLst>
          </p:cNvPr>
          <p:cNvSpPr>
            <a:spLocks noChangeAspect="1"/>
          </p:cNvSpPr>
          <p:nvPr/>
        </p:nvSpPr>
        <p:spPr>
          <a:xfrm flipV="1">
            <a:off x="3466386" y="4419030"/>
            <a:ext cx="136922" cy="140494"/>
          </a:xfrm>
          <a:prstGeom prst="rect">
            <a:avLst/>
          </a:prstGeom>
          <a:solidFill>
            <a:srgbClr val="00CC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16" name="Table 15">
            <a:extLst>
              <a:ext uri="{FF2B5EF4-FFF2-40B4-BE49-F238E27FC236}">
                <a16:creationId xmlns:a16="http://schemas.microsoft.com/office/drawing/2014/main" id="{D9D36DE1-53C7-06EA-C990-640DEF5B2AE6}"/>
              </a:ext>
            </a:extLst>
          </p:cNvPr>
          <p:cNvGraphicFramePr>
            <a:graphicFrameLocks noGrp="1"/>
          </p:cNvGraphicFramePr>
          <p:nvPr/>
        </p:nvGraphicFramePr>
        <p:xfrm>
          <a:off x="3682146" y="3771688"/>
          <a:ext cx="4854893" cy="82296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4264156430"/>
                    </a:ext>
                  </a:extLst>
                </a:gridCol>
                <a:gridCol w="1267301">
                  <a:extLst>
                    <a:ext uri="{9D8B030D-6E8A-4147-A177-3AD203B41FA5}">
                      <a16:colId xmlns:a16="http://schemas.microsoft.com/office/drawing/2014/main" val="3293729431"/>
                    </a:ext>
                  </a:extLst>
                </a:gridCol>
                <a:gridCol w="1267778">
                  <a:extLst>
                    <a:ext uri="{9D8B030D-6E8A-4147-A177-3AD203B41FA5}">
                      <a16:colId xmlns:a16="http://schemas.microsoft.com/office/drawing/2014/main" val="751626275"/>
                    </a:ext>
                  </a:extLst>
                </a:gridCol>
                <a:gridCol w="1267778">
                  <a:extLst>
                    <a:ext uri="{9D8B030D-6E8A-4147-A177-3AD203B41FA5}">
                      <a16:colId xmlns:a16="http://schemas.microsoft.com/office/drawing/2014/main" val="2522860810"/>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826462048"/>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78, 40, 0, 0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55 / 153 / 255</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#3799FF</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26715630"/>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Blue, text and water</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100, 56, 0, 29</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80 / 180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#0050B4</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80781723"/>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100, 0, 78, 20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0 / 204 / 44</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#00CC2C</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70631324"/>
                  </a:ext>
                </a:extLst>
              </a:tr>
            </a:tbl>
          </a:graphicData>
        </a:graphic>
      </p:graphicFrame>
      <p:pic>
        <p:nvPicPr>
          <p:cNvPr id="4116" name="Picture 36" descr="New Hampshire Department of Environmental Services">
            <a:extLst>
              <a:ext uri="{FF2B5EF4-FFF2-40B4-BE49-F238E27FC236}">
                <a16:creationId xmlns:a16="http://schemas.microsoft.com/office/drawing/2014/main" id="{F3B909A1-6A11-6E47-5C71-407AE32163A2}"/>
              </a:ext>
              <a:ext uri="{C183D7F6-B498-43B3-948B-1728B52AA6E4}">
                <adec:decorative xmlns:adec="http://schemas.microsoft.com/office/drawing/2017/decorative" val="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197" y="4884356"/>
            <a:ext cx="1153001" cy="617220"/>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a:extLst>
              <a:ext uri="{FF2B5EF4-FFF2-40B4-BE49-F238E27FC236}">
                <a16:creationId xmlns:a16="http://schemas.microsoft.com/office/drawing/2014/main" id="{1508BEB2-CBE0-6B57-770B-C0DE8C43CE07}"/>
              </a:ext>
              <a:ext uri="{C183D7F6-B498-43B3-948B-1728B52AA6E4}">
                <adec:decorative xmlns:adec="http://schemas.microsoft.com/office/drawing/2017/decorative" val="1"/>
              </a:ext>
            </a:extLst>
          </p:cNvPr>
          <p:cNvSpPr>
            <a:spLocks noChangeAspect="1"/>
          </p:cNvSpPr>
          <p:nvPr/>
        </p:nvSpPr>
        <p:spPr>
          <a:xfrm>
            <a:off x="3466148" y="5124386"/>
            <a:ext cx="136922" cy="136922"/>
          </a:xfrm>
          <a:prstGeom prst="rect">
            <a:avLst/>
          </a:prstGeom>
          <a:solidFill>
            <a:srgbClr val="33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sp>
        <p:nvSpPr>
          <p:cNvPr id="23" name="Rectangle 22">
            <a:extLst>
              <a:ext uri="{FF2B5EF4-FFF2-40B4-BE49-F238E27FC236}">
                <a16:creationId xmlns:a16="http://schemas.microsoft.com/office/drawing/2014/main" id="{009BB967-3BA9-9E0C-0AC8-52F57CC68C68}"/>
              </a:ext>
              <a:ext uri="{C183D7F6-B498-43B3-948B-1728B52AA6E4}">
                <adec:decorative xmlns:adec="http://schemas.microsoft.com/office/drawing/2017/decorative" val="1"/>
              </a:ext>
            </a:extLst>
          </p:cNvPr>
          <p:cNvSpPr>
            <a:spLocks noChangeAspect="1"/>
          </p:cNvSpPr>
          <p:nvPr/>
        </p:nvSpPr>
        <p:spPr>
          <a:xfrm>
            <a:off x="3466386" y="5332571"/>
            <a:ext cx="136922" cy="136922"/>
          </a:xfrm>
          <a:prstGeom prst="rect">
            <a:avLst/>
          </a:prstGeom>
          <a:solidFill>
            <a:srgbClr val="3366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350"/>
          </a:p>
        </p:txBody>
      </p:sp>
      <p:graphicFrame>
        <p:nvGraphicFramePr>
          <p:cNvPr id="21" name="Table 20">
            <a:extLst>
              <a:ext uri="{FF2B5EF4-FFF2-40B4-BE49-F238E27FC236}">
                <a16:creationId xmlns:a16="http://schemas.microsoft.com/office/drawing/2014/main" id="{866F94DB-D5EB-147D-0DFB-48B1E8A09F1D}"/>
              </a:ext>
            </a:extLst>
          </p:cNvPr>
          <p:cNvGraphicFramePr>
            <a:graphicFrameLocks noGrp="1"/>
          </p:cNvGraphicFramePr>
          <p:nvPr/>
        </p:nvGraphicFramePr>
        <p:xfrm>
          <a:off x="3682146" y="4884237"/>
          <a:ext cx="4854893" cy="617220"/>
        </p:xfrm>
        <a:graphic>
          <a:graphicData uri="http://schemas.openxmlformats.org/drawingml/2006/table">
            <a:tbl>
              <a:tblPr firstRow="1" firstCol="1" bandRow="1">
                <a:tableStyleId>{5C22544A-7EE6-4342-B048-85BDC9FD1C3A}</a:tableStyleId>
              </a:tblPr>
              <a:tblGrid>
                <a:gridCol w="1052036">
                  <a:extLst>
                    <a:ext uri="{9D8B030D-6E8A-4147-A177-3AD203B41FA5}">
                      <a16:colId xmlns:a16="http://schemas.microsoft.com/office/drawing/2014/main" val="1603309694"/>
                    </a:ext>
                  </a:extLst>
                </a:gridCol>
                <a:gridCol w="1267301">
                  <a:extLst>
                    <a:ext uri="{9D8B030D-6E8A-4147-A177-3AD203B41FA5}">
                      <a16:colId xmlns:a16="http://schemas.microsoft.com/office/drawing/2014/main" val="2969344431"/>
                    </a:ext>
                  </a:extLst>
                </a:gridCol>
                <a:gridCol w="1267778">
                  <a:extLst>
                    <a:ext uri="{9D8B030D-6E8A-4147-A177-3AD203B41FA5}">
                      <a16:colId xmlns:a16="http://schemas.microsoft.com/office/drawing/2014/main" val="468144997"/>
                    </a:ext>
                  </a:extLst>
                </a:gridCol>
                <a:gridCol w="1267778">
                  <a:extLst>
                    <a:ext uri="{9D8B030D-6E8A-4147-A177-3AD203B41FA5}">
                      <a16:colId xmlns:a16="http://schemas.microsoft.com/office/drawing/2014/main" val="1458942776"/>
                    </a:ext>
                  </a:extLst>
                </a:gridCol>
              </a:tblGrid>
              <a:tr h="205740">
                <a:tc>
                  <a:txBody>
                    <a:bodyPr/>
                    <a:lstStyle/>
                    <a:p>
                      <a:pPr marL="0" marR="0" algn="ctr">
                        <a:spcBef>
                          <a:spcPts val="0"/>
                        </a:spcBef>
                        <a:spcAft>
                          <a:spcPts val="600"/>
                        </a:spcAft>
                      </a:pPr>
                      <a:r>
                        <a:rPr lang="en-US" sz="800" dirty="0">
                          <a:solidFill>
                            <a:schemeClr val="tx1">
                              <a:lumMod val="75000"/>
                              <a:lumOff val="25000"/>
                            </a:schemeClr>
                          </a:solidFill>
                          <a:effectLst/>
                        </a:rPr>
                        <a:t>Color</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CMYK</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RGB</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HEX</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610221373"/>
                  </a:ext>
                </a:extLst>
              </a:tr>
              <a:tr h="205740">
                <a:tc>
                  <a:txBody>
                    <a:bodyPr/>
                    <a:lstStyle/>
                    <a:p>
                      <a:pPr marL="0" marR="0">
                        <a:spcBef>
                          <a:spcPts val="0"/>
                        </a:spcBef>
                        <a:spcAft>
                          <a:spcPts val="600"/>
                        </a:spcAft>
                      </a:pPr>
                      <a:r>
                        <a:rPr lang="en-US" sz="800" b="0">
                          <a:solidFill>
                            <a:schemeClr val="tx1">
                              <a:lumMod val="75000"/>
                              <a:lumOff val="25000"/>
                            </a:schemeClr>
                          </a:solidFill>
                          <a:effectLst/>
                        </a:rPr>
                        <a:t>Blue</a:t>
                      </a:r>
                      <a:endParaRPr lang="en-US" sz="800" b="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67, 67, 0, 40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51 / 153</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#333399</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213964546"/>
                  </a:ext>
                </a:extLst>
              </a:tr>
              <a:tr h="205740">
                <a:tc>
                  <a:txBody>
                    <a:bodyPr/>
                    <a:lstStyle/>
                    <a:p>
                      <a:pPr marL="0" marR="0">
                        <a:spcBef>
                          <a:spcPts val="0"/>
                        </a:spcBef>
                        <a:spcAft>
                          <a:spcPts val="600"/>
                        </a:spcAft>
                      </a:pPr>
                      <a:r>
                        <a:rPr lang="en-US" sz="800" b="0" dirty="0">
                          <a:solidFill>
                            <a:schemeClr val="tx1">
                              <a:lumMod val="75000"/>
                              <a:lumOff val="25000"/>
                            </a:schemeClr>
                          </a:solidFill>
                          <a:effectLst/>
                        </a:rPr>
                        <a:t>Green</a:t>
                      </a:r>
                      <a:endParaRPr lang="en-US" sz="800" b="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50, 0, 50, 60</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a:solidFill>
                            <a:schemeClr val="tx1">
                              <a:lumMod val="75000"/>
                              <a:lumOff val="25000"/>
                            </a:schemeClr>
                          </a:solidFill>
                          <a:effectLst/>
                        </a:rPr>
                        <a:t>51 / 102 / 51</a:t>
                      </a:r>
                      <a:endParaRPr lang="en-US" sz="8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algn="ctr">
                        <a:spcBef>
                          <a:spcPts val="0"/>
                        </a:spcBef>
                        <a:spcAft>
                          <a:spcPts val="600"/>
                        </a:spcAft>
                      </a:pPr>
                      <a:r>
                        <a:rPr lang="en-US" sz="800" dirty="0">
                          <a:solidFill>
                            <a:schemeClr val="tx1">
                              <a:lumMod val="75000"/>
                              <a:lumOff val="25000"/>
                            </a:schemeClr>
                          </a:solidFill>
                          <a:effectLst/>
                        </a:rPr>
                        <a:t>#336633</a:t>
                      </a:r>
                      <a:endParaRPr lang="en-US" sz="8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588569921"/>
                  </a:ext>
                </a:extLst>
              </a:tr>
            </a:tbl>
          </a:graphicData>
        </a:graphic>
      </p:graphicFrame>
    </p:spTree>
    <p:extLst>
      <p:ext uri="{BB962C8B-B14F-4D97-AF65-F5344CB8AC3E}">
        <p14:creationId xmlns:p14="http://schemas.microsoft.com/office/powerpoint/2010/main" val="38819402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2702</TotalTime>
  <Words>432</Words>
  <Application>Microsoft Office PowerPoint</Application>
  <PresentationFormat>Custom</PresentationFormat>
  <Paragraphs>111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Sign</vt:lpstr>
      <vt:lpstr>Poster</vt:lpstr>
      <vt:lpstr>COLORS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sign-dwsrf+arpa+bil</dc:title>
  <dc:creator>Thunberg, Molly</dc:creator>
  <cp:keywords>dwsrf, drinking, water, groundwater, state, revolving, loan, fund, grant, public, water, supplier, pws, supply, infrastructure, bipartisan infrastructure law, BIL, ARPA, American Rescue Plan Act, 2021</cp:keywords>
  <cp:lastModifiedBy>Thunberg, Molly</cp:lastModifiedBy>
  <cp:revision>19</cp:revision>
  <dcterms:created xsi:type="dcterms:W3CDTF">2023-04-30T17:37:14Z</dcterms:created>
  <dcterms:modified xsi:type="dcterms:W3CDTF">2023-06-26T23:31:06Z</dcterms:modified>
</cp:coreProperties>
</file>